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Average"/>
      <p:regular r:id="rId24"/>
    </p:embeddedFont>
    <p:embeddedFont>
      <p:font typeface="Oswald"/>
      <p:regular r:id="rId25"/>
      <p:bold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Average-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swald-bold.fntdata"/><Relationship Id="rId25" Type="http://schemas.openxmlformats.org/officeDocument/2006/relationships/font" Target="fonts/Oswal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670ba4195b_0_1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670ba4195b_0_1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670ba4195b_0_17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670ba4195b_0_17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72e8eeaa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72e8eeaa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7445879ef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7445879ef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7445879ef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7445879ef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7445879ef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7445879ef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735395c7b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735395c7b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735395c7b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735395c7b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6439833c9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6439833c9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735395c7b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735395c7b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72e8eeaa2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72e8eeaa2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72e8eeaa2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72e8eeaa2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72e8eeaa2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72e8eeaa2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72e8eeaa2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72e8eeaa2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72e8eeaa2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72e8eeaa2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6437029b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6437029b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6437029be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6437029be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1.jpg"/><Relationship Id="rId4" Type="http://schemas.openxmlformats.org/officeDocument/2006/relationships/image" Target="../media/image19.jpg"/><Relationship Id="rId5"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Design For Fabrication</a:t>
            </a:r>
            <a:endParaRPr/>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Julie Simancek &amp; Mike Jeffries</a:t>
            </a:r>
            <a:endParaRPr/>
          </a:p>
        </p:txBody>
      </p:sp>
      <p:pic>
        <p:nvPicPr>
          <p:cNvPr id="61" name="Google Shape;61;p13" title="NearChaos-2025 Update Color Swap 2.png"/>
          <p:cNvPicPr preferRelativeResize="0"/>
          <p:nvPr/>
        </p:nvPicPr>
        <p:blipFill>
          <a:blip r:embed="rId3">
            <a:alphaModFix/>
          </a:blip>
          <a:stretch>
            <a:fillRect/>
          </a:stretch>
        </p:blipFill>
        <p:spPr>
          <a:xfrm>
            <a:off x="3770550" y="218225"/>
            <a:ext cx="1602898" cy="1602898"/>
          </a:xfrm>
          <a:prstGeom prst="rect">
            <a:avLst/>
          </a:prstGeom>
          <a:noFill/>
          <a:ln>
            <a:noFill/>
          </a:ln>
        </p:spPr>
      </p:pic>
      <p:sp>
        <p:nvSpPr>
          <p:cNvPr id="62" name="Google Shape;62;p13"/>
          <p:cNvSpPr txBox="1"/>
          <p:nvPr>
            <p:ph idx="1" type="subTitle"/>
          </p:nvPr>
        </p:nvSpPr>
        <p:spPr>
          <a:xfrm>
            <a:off x="671250" y="3967476"/>
            <a:ext cx="78015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800"/>
              <a:t>Slides available for download at</a:t>
            </a:r>
            <a:endParaRPr sz="1800"/>
          </a:p>
          <a:p>
            <a:pPr indent="0" lvl="0" marL="0" rtl="0" algn="ctr">
              <a:spcBef>
                <a:spcPts val="0"/>
              </a:spcBef>
              <a:spcAft>
                <a:spcPts val="0"/>
              </a:spcAft>
              <a:buNone/>
            </a:pPr>
            <a:r>
              <a:rPr lang="en" sz="1800"/>
              <a:t>NearChaos.net/DC</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Who are we?</a:t>
            </a:r>
            <a:endParaRPr/>
          </a:p>
        </p:txBody>
      </p:sp>
      <p:sp>
        <p:nvSpPr>
          <p:cNvPr id="68" name="Google Shape;68;p14"/>
          <p:cNvSpPr txBox="1"/>
          <p:nvPr>
            <p:ph idx="1" type="body"/>
          </p:nvPr>
        </p:nvSpPr>
        <p:spPr>
          <a:xfrm>
            <a:off x="311700" y="1152475"/>
            <a:ext cx="3999900" cy="3869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Julie Simancek</a:t>
            </a:r>
            <a:endParaRPr/>
          </a:p>
          <a:p>
            <a:pPr indent="-317500" lvl="0" marL="457200" rtl="0" algn="l">
              <a:spcBef>
                <a:spcPts val="1200"/>
              </a:spcBef>
              <a:spcAft>
                <a:spcPts val="0"/>
              </a:spcAft>
              <a:buSzPts val="1400"/>
              <a:buChar char="●"/>
            </a:pPr>
            <a:r>
              <a:rPr lang="en"/>
              <a:t>Professional</a:t>
            </a:r>
            <a:endParaRPr/>
          </a:p>
          <a:p>
            <a:pPr indent="-304800" lvl="1" marL="914400" rtl="0" algn="l">
              <a:spcBef>
                <a:spcPts val="0"/>
              </a:spcBef>
              <a:spcAft>
                <a:spcPts val="0"/>
              </a:spcAft>
              <a:buSzPts val="1200"/>
              <a:buChar char="○"/>
            </a:pPr>
            <a:r>
              <a:rPr lang="en"/>
              <a:t>BFA and MFA in Jewelry &amp; Metalsmithing: Grand Valley State University/ Edinboro University of </a:t>
            </a:r>
            <a:r>
              <a:rPr lang="en"/>
              <a:t>Pennsylvania</a:t>
            </a:r>
            <a:r>
              <a:rPr lang="en"/>
              <a:t> </a:t>
            </a:r>
            <a:endParaRPr/>
          </a:p>
          <a:p>
            <a:pPr indent="-304800" lvl="1" marL="914400" rtl="0" algn="l">
              <a:spcBef>
                <a:spcPts val="0"/>
              </a:spcBef>
              <a:spcAft>
                <a:spcPts val="0"/>
              </a:spcAft>
              <a:buSzPts val="1200"/>
              <a:buChar char="○"/>
            </a:pPr>
            <a:r>
              <a:rPr lang="en"/>
              <a:t>Big Blue Saw-Ops and Special Projects</a:t>
            </a:r>
            <a:endParaRPr/>
          </a:p>
          <a:p>
            <a:pPr indent="-304800" lvl="1" marL="914400" rtl="0" algn="l">
              <a:spcBef>
                <a:spcPts val="0"/>
              </a:spcBef>
              <a:spcAft>
                <a:spcPts val="0"/>
              </a:spcAft>
              <a:buSzPts val="1200"/>
              <a:buChar char="○"/>
            </a:pPr>
            <a:r>
              <a:rPr lang="en"/>
              <a:t>SendCutSend-Technical Support Specialist</a:t>
            </a:r>
            <a:endParaRPr/>
          </a:p>
          <a:p>
            <a:pPr indent="-317500" lvl="0" marL="457200" rtl="0" algn="l">
              <a:spcBef>
                <a:spcPts val="0"/>
              </a:spcBef>
              <a:spcAft>
                <a:spcPts val="0"/>
              </a:spcAft>
              <a:buSzPts val="1400"/>
              <a:buChar char="●"/>
            </a:pPr>
            <a:r>
              <a:rPr lang="en"/>
              <a:t>Robot Combat</a:t>
            </a:r>
            <a:endParaRPr/>
          </a:p>
          <a:p>
            <a:pPr indent="-304800" lvl="1" marL="914400" rtl="0" algn="l">
              <a:spcBef>
                <a:spcPts val="0"/>
              </a:spcBef>
              <a:spcAft>
                <a:spcPts val="0"/>
              </a:spcAft>
              <a:buSzPts val="1200"/>
              <a:buChar char="○"/>
            </a:pPr>
            <a:r>
              <a:rPr lang="en"/>
              <a:t>Chaos Corps team BattleBots season 2 and 3</a:t>
            </a:r>
            <a:endParaRPr/>
          </a:p>
          <a:p>
            <a:pPr indent="-304800" lvl="1" marL="914400" rtl="0" algn="l">
              <a:spcBef>
                <a:spcPts val="0"/>
              </a:spcBef>
              <a:spcAft>
                <a:spcPts val="0"/>
              </a:spcAft>
              <a:buSzPts val="1200"/>
              <a:buChar char="○"/>
            </a:pPr>
            <a:r>
              <a:rPr lang="en"/>
              <a:t>Sponsorship team for BBS</a:t>
            </a:r>
            <a:endParaRPr/>
          </a:p>
          <a:p>
            <a:pPr indent="-304800" lvl="1" marL="914400" rtl="0" algn="l">
              <a:spcBef>
                <a:spcPts val="0"/>
              </a:spcBef>
              <a:spcAft>
                <a:spcPts val="0"/>
              </a:spcAft>
              <a:buSzPts val="1200"/>
              <a:buChar char="○"/>
            </a:pPr>
            <a:r>
              <a:rPr lang="en"/>
              <a:t>Competing in robot combat since 2010</a:t>
            </a:r>
            <a:endParaRPr/>
          </a:p>
          <a:p>
            <a:pPr indent="-317500" lvl="0" marL="457200" rtl="0" algn="l">
              <a:spcBef>
                <a:spcPts val="0"/>
              </a:spcBef>
              <a:spcAft>
                <a:spcPts val="0"/>
              </a:spcAft>
              <a:buSzPts val="1400"/>
              <a:buChar char="●"/>
            </a:pPr>
            <a:r>
              <a:rPr lang="en"/>
              <a:t>General Maker Topics</a:t>
            </a:r>
            <a:endParaRPr/>
          </a:p>
          <a:p>
            <a:pPr indent="-304800" lvl="1" marL="914400" rtl="0" algn="l">
              <a:spcBef>
                <a:spcPts val="0"/>
              </a:spcBef>
              <a:spcAft>
                <a:spcPts val="0"/>
              </a:spcAft>
              <a:buSzPts val="1200"/>
              <a:buChar char="○"/>
            </a:pPr>
            <a:r>
              <a:rPr lang="en"/>
              <a:t>Amatuer blacksmith</a:t>
            </a:r>
            <a:endParaRPr/>
          </a:p>
          <a:p>
            <a:pPr indent="-304800" lvl="1" marL="914400" rtl="0" algn="l">
              <a:spcBef>
                <a:spcPts val="0"/>
              </a:spcBef>
              <a:spcAft>
                <a:spcPts val="0"/>
              </a:spcAft>
              <a:buSzPts val="1200"/>
              <a:buChar char="○"/>
            </a:pPr>
            <a:r>
              <a:rPr lang="en"/>
              <a:t>Bench Jeweler</a:t>
            </a:r>
            <a:endParaRPr/>
          </a:p>
          <a:p>
            <a:pPr indent="-304800" lvl="1" marL="914400" rtl="0" algn="l">
              <a:spcBef>
                <a:spcPts val="0"/>
              </a:spcBef>
              <a:spcAft>
                <a:spcPts val="0"/>
              </a:spcAft>
              <a:buSzPts val="1200"/>
              <a:buChar char="○"/>
            </a:pPr>
            <a:r>
              <a:rPr lang="en"/>
              <a:t>Printmaker</a:t>
            </a:r>
            <a:endParaRPr/>
          </a:p>
          <a:p>
            <a:pPr indent="-304800" lvl="1" marL="914400" rtl="0" algn="l">
              <a:spcBef>
                <a:spcPts val="0"/>
              </a:spcBef>
              <a:spcAft>
                <a:spcPts val="0"/>
              </a:spcAft>
              <a:buSzPts val="1200"/>
              <a:buChar char="○"/>
            </a:pPr>
            <a:r>
              <a:rPr lang="en"/>
              <a:t>Fibers and Stitching</a:t>
            </a:r>
            <a:endParaRPr/>
          </a:p>
          <a:p>
            <a:pPr indent="-304800" lvl="1" marL="914400" rtl="0" algn="l">
              <a:spcBef>
                <a:spcPts val="0"/>
              </a:spcBef>
              <a:spcAft>
                <a:spcPts val="0"/>
              </a:spcAft>
              <a:buSzPts val="1200"/>
              <a:buChar char="○"/>
            </a:pPr>
            <a:r>
              <a:rPr lang="en"/>
              <a:t>Sculpting and Casting</a:t>
            </a:r>
            <a:endParaRPr/>
          </a:p>
        </p:txBody>
      </p:sp>
      <p:sp>
        <p:nvSpPr>
          <p:cNvPr id="69" name="Google Shape;69;p1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Mike Jeffries</a:t>
            </a:r>
            <a:endParaRPr/>
          </a:p>
          <a:p>
            <a:pPr indent="-317500" lvl="0" marL="457200" rtl="0" algn="l">
              <a:spcBef>
                <a:spcPts val="1200"/>
              </a:spcBef>
              <a:spcAft>
                <a:spcPts val="0"/>
              </a:spcAft>
              <a:buSzPts val="1400"/>
              <a:buChar char="●"/>
            </a:pPr>
            <a:r>
              <a:rPr lang="en"/>
              <a:t>Professional</a:t>
            </a:r>
            <a:endParaRPr/>
          </a:p>
          <a:p>
            <a:pPr indent="-304800" lvl="1" marL="914400" rtl="0" algn="l">
              <a:spcBef>
                <a:spcPts val="0"/>
              </a:spcBef>
              <a:spcAft>
                <a:spcPts val="0"/>
              </a:spcAft>
              <a:buSzPts val="1200"/>
              <a:buChar char="○"/>
            </a:pPr>
            <a:r>
              <a:rPr lang="en"/>
              <a:t>Research Engineer for Georgia Tech Research Institute</a:t>
            </a:r>
            <a:endParaRPr/>
          </a:p>
          <a:p>
            <a:pPr indent="-304800" lvl="1" marL="914400" rtl="0" algn="l">
              <a:spcBef>
                <a:spcPts val="0"/>
              </a:spcBef>
              <a:spcAft>
                <a:spcPts val="0"/>
              </a:spcAft>
              <a:buSzPts val="1200"/>
              <a:buChar char="○"/>
            </a:pPr>
            <a:r>
              <a:rPr lang="en"/>
              <a:t>BS in Mechanical Engineering Technology, MS in Systems Engineering</a:t>
            </a:r>
            <a:endParaRPr/>
          </a:p>
          <a:p>
            <a:pPr indent="-317500" lvl="0" marL="457200" rtl="0" algn="l">
              <a:spcBef>
                <a:spcPts val="0"/>
              </a:spcBef>
              <a:spcAft>
                <a:spcPts val="0"/>
              </a:spcAft>
              <a:buSzPts val="1400"/>
              <a:buChar char="●"/>
            </a:pPr>
            <a:r>
              <a:rPr lang="en"/>
              <a:t>Robot Combat</a:t>
            </a:r>
            <a:endParaRPr/>
          </a:p>
          <a:p>
            <a:pPr indent="-304800" lvl="1" marL="914400" rtl="0" algn="l">
              <a:spcBef>
                <a:spcPts val="0"/>
              </a:spcBef>
              <a:spcAft>
                <a:spcPts val="0"/>
              </a:spcAft>
              <a:buSzPts val="1200"/>
              <a:buChar char="○"/>
            </a:pPr>
            <a:r>
              <a:rPr lang="en"/>
              <a:t>Chaos Corps team captain BattleBots season 2 and 3</a:t>
            </a:r>
            <a:endParaRPr/>
          </a:p>
          <a:p>
            <a:pPr indent="-304800" lvl="1" marL="914400" rtl="0" algn="l">
              <a:spcBef>
                <a:spcPts val="0"/>
              </a:spcBef>
              <a:spcAft>
                <a:spcPts val="0"/>
              </a:spcAft>
              <a:buSzPts val="1200"/>
              <a:buChar char="○"/>
            </a:pPr>
            <a:r>
              <a:rPr lang="en"/>
              <a:t>BattleBots Match Steward - WCVII</a:t>
            </a:r>
            <a:endParaRPr/>
          </a:p>
          <a:p>
            <a:pPr indent="-304800" lvl="1" marL="914400" rtl="0" algn="l">
              <a:spcBef>
                <a:spcPts val="0"/>
              </a:spcBef>
              <a:spcAft>
                <a:spcPts val="0"/>
              </a:spcAft>
              <a:buSzPts val="1200"/>
              <a:buChar char="○"/>
            </a:pPr>
            <a:r>
              <a:rPr lang="en"/>
              <a:t>Competing in robot combat events since 2004</a:t>
            </a:r>
            <a:endParaRPr/>
          </a:p>
          <a:p>
            <a:pPr indent="-317500" lvl="0" marL="457200" rtl="0" algn="l">
              <a:spcBef>
                <a:spcPts val="0"/>
              </a:spcBef>
              <a:spcAft>
                <a:spcPts val="0"/>
              </a:spcAft>
              <a:buSzPts val="1400"/>
              <a:buChar char="●"/>
            </a:pPr>
            <a:r>
              <a:rPr lang="en"/>
              <a:t>General Maker Topics</a:t>
            </a:r>
            <a:endParaRPr/>
          </a:p>
          <a:p>
            <a:pPr indent="-304800" lvl="1" marL="914400" rtl="0" algn="l">
              <a:spcBef>
                <a:spcPts val="0"/>
              </a:spcBef>
              <a:spcAft>
                <a:spcPts val="0"/>
              </a:spcAft>
              <a:buSzPts val="1200"/>
              <a:buChar char="○"/>
            </a:pPr>
            <a:r>
              <a:rPr lang="en"/>
              <a:t>Amatuer blacksmith</a:t>
            </a:r>
            <a:endParaRPr/>
          </a:p>
          <a:p>
            <a:pPr indent="-304800" lvl="1" marL="914400" rtl="0" algn="l">
              <a:spcBef>
                <a:spcPts val="0"/>
              </a:spcBef>
              <a:spcAft>
                <a:spcPts val="0"/>
              </a:spcAft>
              <a:buSzPts val="1200"/>
              <a:buChar char="○"/>
            </a:pPr>
            <a:r>
              <a:rPr lang="en"/>
              <a:t>Acceptable welder</a:t>
            </a:r>
            <a:endParaRPr/>
          </a:p>
          <a:p>
            <a:pPr indent="-304800" lvl="1" marL="914400" rtl="0" algn="l">
              <a:spcBef>
                <a:spcPts val="0"/>
              </a:spcBef>
              <a:spcAft>
                <a:spcPts val="0"/>
              </a:spcAft>
              <a:buSzPts val="1200"/>
              <a:buChar char="○"/>
            </a:pPr>
            <a:r>
              <a:rPr lang="en"/>
              <a:t>General metalworking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Topics</a:t>
            </a:r>
            <a:endParaRPr/>
          </a:p>
        </p:txBody>
      </p:sp>
      <p:sp>
        <p:nvSpPr>
          <p:cNvPr id="75" name="Google Shape;75;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SzPct val="100000"/>
              <a:buChar char="●"/>
            </a:pPr>
            <a:r>
              <a:rPr lang="en"/>
              <a:t>The What, Why, and How of Design for Fabrication</a:t>
            </a:r>
            <a:endParaRPr/>
          </a:p>
          <a:p>
            <a:pPr indent="-325755" lvl="0" marL="457200" rtl="0" algn="l">
              <a:spcBef>
                <a:spcPts val="0"/>
              </a:spcBef>
              <a:spcAft>
                <a:spcPts val="0"/>
              </a:spcAft>
              <a:buSzPct val="100000"/>
              <a:buChar char="●"/>
            </a:pPr>
            <a:r>
              <a:rPr lang="en"/>
              <a:t>Design for Common Home Workshop Tools</a:t>
            </a:r>
            <a:endParaRPr/>
          </a:p>
          <a:p>
            <a:pPr indent="-304165" lvl="1" marL="914400" rtl="0" algn="l">
              <a:spcBef>
                <a:spcPts val="0"/>
              </a:spcBef>
              <a:spcAft>
                <a:spcPts val="0"/>
              </a:spcAft>
              <a:buSzPct val="100000"/>
              <a:buChar char="○"/>
            </a:pPr>
            <a:r>
              <a:rPr lang="en"/>
              <a:t>Simple Tools</a:t>
            </a:r>
            <a:endParaRPr/>
          </a:p>
          <a:p>
            <a:pPr indent="-304165" lvl="1" marL="914400" rtl="0" algn="l">
              <a:spcBef>
                <a:spcPts val="0"/>
              </a:spcBef>
              <a:spcAft>
                <a:spcPts val="0"/>
              </a:spcAft>
              <a:buSzPct val="100000"/>
              <a:buChar char="○"/>
            </a:pPr>
            <a:r>
              <a:rPr lang="en"/>
              <a:t>Advanced Tools</a:t>
            </a:r>
            <a:endParaRPr/>
          </a:p>
          <a:p>
            <a:pPr indent="-325755" lvl="0" marL="457200" rtl="0" algn="l">
              <a:spcBef>
                <a:spcPts val="0"/>
              </a:spcBef>
              <a:spcAft>
                <a:spcPts val="0"/>
              </a:spcAft>
              <a:buSzPct val="100000"/>
              <a:buChar char="●"/>
            </a:pPr>
            <a:r>
              <a:rPr lang="en"/>
              <a:t>Design for </a:t>
            </a:r>
            <a:r>
              <a:rPr lang="en"/>
              <a:t>COTS (Commercial Off-The-Shelf) Alteration</a:t>
            </a:r>
            <a:endParaRPr/>
          </a:p>
          <a:p>
            <a:pPr indent="-325755" lvl="0" marL="457200" rtl="0" algn="l">
              <a:spcBef>
                <a:spcPts val="0"/>
              </a:spcBef>
              <a:spcAft>
                <a:spcPts val="0"/>
              </a:spcAft>
              <a:buSzPct val="100000"/>
              <a:buChar char="●"/>
            </a:pPr>
            <a:r>
              <a:rPr lang="en"/>
              <a:t>Design for Outsourcing</a:t>
            </a:r>
            <a:endParaRPr/>
          </a:p>
          <a:p>
            <a:pPr indent="-304165" lvl="1" marL="914400" rtl="0" algn="l">
              <a:spcBef>
                <a:spcPts val="0"/>
              </a:spcBef>
              <a:spcAft>
                <a:spcPts val="0"/>
              </a:spcAft>
              <a:buSzPct val="100000"/>
              <a:buChar char="○"/>
            </a:pPr>
            <a:r>
              <a:rPr lang="en"/>
              <a:t>Outsourcing Tips</a:t>
            </a:r>
            <a:endParaRPr/>
          </a:p>
          <a:p>
            <a:pPr indent="-304165" lvl="1" marL="914400" rtl="0" algn="l">
              <a:spcBef>
                <a:spcPts val="0"/>
              </a:spcBef>
              <a:spcAft>
                <a:spcPts val="0"/>
              </a:spcAft>
              <a:buSzPct val="100000"/>
              <a:buChar char="○"/>
            </a:pPr>
            <a:r>
              <a:rPr lang="en"/>
              <a:t>2D manufacturing</a:t>
            </a:r>
            <a:endParaRPr/>
          </a:p>
          <a:p>
            <a:pPr indent="-304164" lvl="2" marL="1371600" rtl="0" algn="l">
              <a:spcBef>
                <a:spcPts val="0"/>
              </a:spcBef>
              <a:spcAft>
                <a:spcPts val="0"/>
              </a:spcAft>
              <a:buSzPct val="100000"/>
              <a:buChar char="■"/>
            </a:pPr>
            <a:r>
              <a:rPr lang="en"/>
              <a:t>Tabs &amp; Slots</a:t>
            </a:r>
            <a:endParaRPr/>
          </a:p>
          <a:p>
            <a:pPr indent="-304164" lvl="2" marL="1371600" rtl="0" algn="l">
              <a:spcBef>
                <a:spcPts val="0"/>
              </a:spcBef>
              <a:spcAft>
                <a:spcPts val="0"/>
              </a:spcAft>
              <a:buSzPct val="100000"/>
              <a:buChar char="■"/>
            </a:pPr>
            <a:r>
              <a:rPr lang="en"/>
              <a:t>Gears</a:t>
            </a:r>
            <a:endParaRPr/>
          </a:p>
          <a:p>
            <a:pPr indent="-304165" lvl="1" marL="914400" rtl="0" algn="l">
              <a:spcBef>
                <a:spcPts val="0"/>
              </a:spcBef>
              <a:spcAft>
                <a:spcPts val="0"/>
              </a:spcAft>
              <a:buSzPct val="100000"/>
              <a:buChar char="○"/>
            </a:pPr>
            <a:r>
              <a:rPr lang="en"/>
              <a:t>3D manufacturing</a:t>
            </a:r>
            <a:endParaRPr/>
          </a:p>
          <a:p>
            <a:pPr indent="-325755" lvl="0" marL="457200" rtl="0" algn="l">
              <a:spcBef>
                <a:spcPts val="0"/>
              </a:spcBef>
              <a:spcAft>
                <a:spcPts val="0"/>
              </a:spcAft>
              <a:buSzPct val="100000"/>
              <a:buChar char="●"/>
            </a:pPr>
            <a:r>
              <a:rPr lang="en"/>
              <a:t>Real World Examples</a:t>
            </a:r>
            <a:endParaRPr/>
          </a:p>
          <a:p>
            <a:pPr indent="-304165" lvl="1" marL="914400" rtl="0" algn="l">
              <a:spcBef>
                <a:spcPts val="0"/>
              </a:spcBef>
              <a:spcAft>
                <a:spcPts val="0"/>
              </a:spcAft>
              <a:buSzPct val="100000"/>
              <a:buChar char="○"/>
            </a:pPr>
            <a:r>
              <a:rPr lang="en"/>
              <a:t>Combat Robot Parts</a:t>
            </a:r>
            <a:endParaRPr/>
          </a:p>
          <a:p>
            <a:pPr indent="-304165" lvl="1" marL="914400" rtl="0" algn="l">
              <a:spcBef>
                <a:spcPts val="0"/>
              </a:spcBef>
              <a:spcAft>
                <a:spcPts val="0"/>
              </a:spcAft>
              <a:buSzPct val="100000"/>
              <a:buChar char="○"/>
            </a:pPr>
            <a:r>
              <a:rPr lang="en"/>
              <a:t>Printed Rings</a:t>
            </a:r>
            <a:endParaRPr/>
          </a:p>
          <a:p>
            <a:pPr indent="-304165" lvl="1" marL="914400" rtl="0" algn="l">
              <a:spcBef>
                <a:spcPts val="0"/>
              </a:spcBef>
              <a:spcAft>
                <a:spcPts val="0"/>
              </a:spcAft>
              <a:buSzPct val="100000"/>
              <a:buChar char="○"/>
            </a:pPr>
            <a:r>
              <a:rPr lang="en"/>
              <a:t>Citrus Knife</a:t>
            </a:r>
            <a:endParaRPr/>
          </a:p>
          <a:p>
            <a:pPr indent="-304165" lvl="1" marL="914400" rtl="0" algn="l">
              <a:spcBef>
                <a:spcPts val="0"/>
              </a:spcBef>
              <a:spcAft>
                <a:spcPts val="0"/>
              </a:spcAft>
              <a:buSzPct val="100000"/>
              <a:buChar char="○"/>
            </a:pPr>
            <a:r>
              <a:rPr lang="en"/>
              <a:t>Hammer</a:t>
            </a:r>
            <a:endParaRPr/>
          </a:p>
          <a:p>
            <a:pPr indent="-325755" lvl="0" marL="457200" rtl="0" algn="l">
              <a:spcBef>
                <a:spcPts val="0"/>
              </a:spcBef>
              <a:spcAft>
                <a:spcPts val="0"/>
              </a:spcAft>
              <a:buSzPct val="100000"/>
              <a:buChar char="●"/>
            </a:pPr>
            <a:r>
              <a:rPr lang="en"/>
              <a:t>Q&amp;A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Design For Fabrication?</a:t>
            </a:r>
            <a:endParaRPr/>
          </a:p>
        </p:txBody>
      </p:sp>
      <p:sp>
        <p:nvSpPr>
          <p:cNvPr id="81" name="Google Shape;81;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Everyone has different skills and resources</a:t>
            </a:r>
            <a:endParaRPr/>
          </a:p>
          <a:p>
            <a:pPr indent="-317500" lvl="1" marL="914400" rtl="0" algn="l">
              <a:spcBef>
                <a:spcPts val="0"/>
              </a:spcBef>
              <a:spcAft>
                <a:spcPts val="0"/>
              </a:spcAft>
              <a:buSzPts val="1400"/>
              <a:buChar char="○"/>
            </a:pPr>
            <a:r>
              <a:rPr lang="en"/>
              <a:t>Nobody can do everything.</a:t>
            </a:r>
            <a:endParaRPr/>
          </a:p>
          <a:p>
            <a:pPr indent="-342900" lvl="0" marL="457200" rtl="0" algn="l">
              <a:spcBef>
                <a:spcPts val="0"/>
              </a:spcBef>
              <a:spcAft>
                <a:spcPts val="0"/>
              </a:spcAft>
              <a:buSzPts val="1800"/>
              <a:buChar char="●"/>
            </a:pPr>
            <a:r>
              <a:rPr lang="en"/>
              <a:t>Design for your personal toolbox</a:t>
            </a:r>
            <a:endParaRPr/>
          </a:p>
          <a:p>
            <a:pPr indent="-317500" lvl="1" marL="914400" rtl="0" algn="l">
              <a:spcBef>
                <a:spcPts val="0"/>
              </a:spcBef>
              <a:spcAft>
                <a:spcPts val="0"/>
              </a:spcAft>
              <a:buSzPts val="1400"/>
              <a:buChar char="○"/>
            </a:pPr>
            <a:r>
              <a:rPr lang="en"/>
              <a:t>Love your angle grinder? Use it where it makes sense.</a:t>
            </a:r>
            <a:endParaRPr/>
          </a:p>
          <a:p>
            <a:pPr indent="-317500" lvl="1" marL="914400" rtl="0" algn="l">
              <a:spcBef>
                <a:spcPts val="0"/>
              </a:spcBef>
              <a:spcAft>
                <a:spcPts val="0"/>
              </a:spcAft>
              <a:buSzPts val="1400"/>
              <a:buChar char="○"/>
            </a:pPr>
            <a:r>
              <a:rPr lang="en"/>
              <a:t>Hate woodworking? Consider metal.</a:t>
            </a:r>
            <a:endParaRPr/>
          </a:p>
          <a:p>
            <a:pPr indent="-342900" lvl="0" marL="457200" rtl="0" algn="l">
              <a:spcBef>
                <a:spcPts val="0"/>
              </a:spcBef>
              <a:spcAft>
                <a:spcPts val="0"/>
              </a:spcAft>
              <a:buSzPts val="1800"/>
              <a:buChar char="●"/>
            </a:pPr>
            <a:r>
              <a:rPr lang="en"/>
              <a:t>Understand your limits and work around them</a:t>
            </a:r>
            <a:endParaRPr/>
          </a:p>
          <a:p>
            <a:pPr indent="-342900" lvl="0" marL="457200" rtl="0" algn="l">
              <a:spcBef>
                <a:spcPts val="0"/>
              </a:spcBef>
              <a:spcAft>
                <a:spcPts val="0"/>
              </a:spcAft>
              <a:buSzPts val="1800"/>
              <a:buChar char="●"/>
            </a:pPr>
            <a:r>
              <a:rPr lang="en"/>
              <a:t>Outsourcing isn’t a dirty word</a:t>
            </a:r>
            <a:endParaRPr/>
          </a:p>
          <a:p>
            <a:pPr indent="-317500" lvl="1" marL="914400" rtl="0" algn="l">
              <a:spcBef>
                <a:spcPts val="0"/>
              </a:spcBef>
              <a:spcAft>
                <a:spcPts val="0"/>
              </a:spcAft>
              <a:buSzPts val="1400"/>
              <a:buChar char="○"/>
            </a:pPr>
            <a:r>
              <a:rPr lang="en"/>
              <a:t>Almost everything involves some level of outsourcing.</a:t>
            </a:r>
            <a:endParaRPr/>
          </a:p>
          <a:p>
            <a:pPr indent="-317500" lvl="1" marL="914400" rtl="0" algn="l">
              <a:spcBef>
                <a:spcPts val="0"/>
              </a:spcBef>
              <a:spcAft>
                <a:spcPts val="0"/>
              </a:spcAft>
              <a:buSzPts val="1400"/>
              <a:buChar char="○"/>
            </a:pPr>
            <a:r>
              <a:rPr lang="en"/>
              <a:t>Services exist for almost every process.</a:t>
            </a:r>
            <a:endParaRPr/>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Design For Fabrication?</a:t>
            </a:r>
            <a:endParaRPr/>
          </a:p>
        </p:txBody>
      </p:sp>
      <p:sp>
        <p:nvSpPr>
          <p:cNvPr id="87" name="Google Shape;87;p17"/>
          <p:cNvSpPr txBox="1"/>
          <p:nvPr>
            <p:ph idx="1" type="body"/>
          </p:nvPr>
        </p:nvSpPr>
        <p:spPr>
          <a:xfrm>
            <a:off x="311700" y="1017725"/>
            <a:ext cx="8520600" cy="38721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Save Time</a:t>
            </a:r>
            <a:endParaRPr/>
          </a:p>
          <a:p>
            <a:pPr indent="-317500" lvl="1" marL="914400" rtl="0" algn="l">
              <a:spcBef>
                <a:spcPts val="0"/>
              </a:spcBef>
              <a:spcAft>
                <a:spcPts val="0"/>
              </a:spcAft>
              <a:buSzPts val="1400"/>
              <a:buChar char="○"/>
            </a:pPr>
            <a:r>
              <a:rPr lang="en"/>
              <a:t>Balancing what you’re comfortable doing yourself with outsourcing the things you can’t/don’t want to do gets it done faster.</a:t>
            </a:r>
            <a:endParaRPr/>
          </a:p>
          <a:p>
            <a:pPr indent="-317500" lvl="1" marL="914400" rtl="0" algn="l">
              <a:spcBef>
                <a:spcPts val="0"/>
              </a:spcBef>
              <a:spcAft>
                <a:spcPts val="0"/>
              </a:spcAft>
              <a:buSzPts val="1400"/>
              <a:buChar char="○"/>
            </a:pPr>
            <a:r>
              <a:rPr lang="en"/>
              <a:t>Outsourcing some parts to a service allows you to focus your time on your strengths and make larger overall projects.</a:t>
            </a:r>
            <a:endParaRPr/>
          </a:p>
          <a:p>
            <a:pPr indent="-342900" lvl="0" marL="457200" rtl="0" algn="l">
              <a:spcBef>
                <a:spcPts val="0"/>
              </a:spcBef>
              <a:spcAft>
                <a:spcPts val="0"/>
              </a:spcAft>
              <a:buSzPts val="1800"/>
              <a:buChar char="●"/>
            </a:pPr>
            <a:r>
              <a:rPr lang="en"/>
              <a:t>Save Money</a:t>
            </a:r>
            <a:endParaRPr/>
          </a:p>
          <a:p>
            <a:pPr indent="-317500" lvl="1" marL="914400" rtl="0" algn="l">
              <a:spcBef>
                <a:spcPts val="0"/>
              </a:spcBef>
              <a:spcAft>
                <a:spcPts val="0"/>
              </a:spcAft>
              <a:buSzPts val="1400"/>
              <a:buChar char="○"/>
            </a:pPr>
            <a:r>
              <a:rPr lang="en"/>
              <a:t>When the plan accounts for the tools, skills, and resources you have you’re less likely to need to re-buy materials.</a:t>
            </a:r>
            <a:endParaRPr/>
          </a:p>
          <a:p>
            <a:pPr indent="-317500" lvl="1" marL="914400" rtl="0" algn="l">
              <a:spcBef>
                <a:spcPts val="0"/>
              </a:spcBef>
              <a:spcAft>
                <a:spcPts val="0"/>
              </a:spcAft>
              <a:buSzPts val="1400"/>
              <a:buChar char="○"/>
            </a:pPr>
            <a:r>
              <a:rPr lang="en"/>
              <a:t>Buying multiples can get you quantity discounts.</a:t>
            </a:r>
            <a:endParaRPr/>
          </a:p>
          <a:p>
            <a:pPr indent="-342900" lvl="0" marL="457200" rtl="0" algn="l">
              <a:spcBef>
                <a:spcPts val="0"/>
              </a:spcBef>
              <a:spcAft>
                <a:spcPts val="0"/>
              </a:spcAft>
              <a:buSzPts val="1800"/>
              <a:buChar char="●"/>
            </a:pPr>
            <a:r>
              <a:rPr lang="en"/>
              <a:t>Save Energy</a:t>
            </a:r>
            <a:endParaRPr/>
          </a:p>
          <a:p>
            <a:pPr indent="-317500" lvl="1" marL="914400" rtl="0" algn="l">
              <a:spcBef>
                <a:spcPts val="0"/>
              </a:spcBef>
              <a:spcAft>
                <a:spcPts val="0"/>
              </a:spcAft>
              <a:buSzPts val="1400"/>
              <a:buChar char="○"/>
            </a:pPr>
            <a:r>
              <a:rPr lang="en"/>
              <a:t>Trying to force something to work when it’s not designed for what you’ve got can lead to burn out.</a:t>
            </a:r>
            <a:endParaRPr/>
          </a:p>
          <a:p>
            <a:pPr indent="-342900" lvl="0" marL="457200" rtl="0" algn="l">
              <a:spcBef>
                <a:spcPts val="0"/>
              </a:spcBef>
              <a:spcAft>
                <a:spcPts val="0"/>
              </a:spcAft>
              <a:buSzPts val="1800"/>
              <a:buChar char="●"/>
            </a:pPr>
            <a:r>
              <a:rPr lang="en"/>
              <a:t>Save Sanity</a:t>
            </a:r>
            <a:endParaRPr/>
          </a:p>
          <a:p>
            <a:pPr indent="-317500" lvl="1" marL="914400" rtl="0" algn="l">
              <a:spcBef>
                <a:spcPts val="0"/>
              </a:spcBef>
              <a:spcAft>
                <a:spcPts val="0"/>
              </a:spcAft>
              <a:buSzPts val="1400"/>
              <a:buChar char="○"/>
            </a:pPr>
            <a:r>
              <a:rPr lang="en"/>
              <a:t>Going into a project with a reality based plan works.</a:t>
            </a:r>
            <a:endParaRPr/>
          </a:p>
          <a:p>
            <a:pPr indent="-317500" lvl="1" marL="914400" rtl="0" algn="l">
              <a:spcBef>
                <a:spcPts val="0"/>
              </a:spcBef>
              <a:spcAft>
                <a:spcPts val="0"/>
              </a:spcAft>
              <a:buSzPts val="1400"/>
              <a:buChar char="○"/>
            </a:pPr>
            <a:r>
              <a:rPr lang="en"/>
              <a:t>Avoid the tasks you can’t stand doing. That’s what friends or outsourcing is for.</a:t>
            </a:r>
            <a:endParaRPr/>
          </a:p>
          <a:p>
            <a:pPr indent="0" lvl="0" marL="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Do You Design For Fabrication?</a:t>
            </a:r>
            <a:endParaRPr/>
          </a:p>
        </p:txBody>
      </p:sp>
      <p:sp>
        <p:nvSpPr>
          <p:cNvPr id="93" name="Google Shape;93;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What’s in your toolbox?</a:t>
            </a:r>
            <a:endParaRPr/>
          </a:p>
          <a:p>
            <a:pPr indent="-317500" lvl="1" marL="914400" rtl="0" algn="l">
              <a:spcBef>
                <a:spcPts val="0"/>
              </a:spcBef>
              <a:spcAft>
                <a:spcPts val="0"/>
              </a:spcAft>
              <a:buSzPts val="1400"/>
              <a:buChar char="○"/>
            </a:pPr>
            <a:r>
              <a:rPr lang="en"/>
              <a:t>Literal tools, metaphorical tools</a:t>
            </a:r>
            <a:endParaRPr/>
          </a:p>
          <a:p>
            <a:pPr indent="-342900" lvl="0" marL="457200" rtl="0" algn="l">
              <a:spcBef>
                <a:spcPts val="0"/>
              </a:spcBef>
              <a:spcAft>
                <a:spcPts val="0"/>
              </a:spcAft>
              <a:buSzPts val="1800"/>
              <a:buChar char="●"/>
            </a:pPr>
            <a:r>
              <a:rPr lang="en"/>
              <a:t>What’s your timeline?</a:t>
            </a:r>
            <a:endParaRPr/>
          </a:p>
          <a:p>
            <a:pPr indent="-317500" lvl="1" marL="914400" rtl="0" algn="l">
              <a:spcBef>
                <a:spcPts val="0"/>
              </a:spcBef>
              <a:spcAft>
                <a:spcPts val="0"/>
              </a:spcAft>
              <a:buSzPts val="1400"/>
              <a:buChar char="○"/>
            </a:pPr>
            <a:r>
              <a:rPr lang="en"/>
              <a:t>You’ve got a goal, what do you have time for?</a:t>
            </a:r>
            <a:endParaRPr/>
          </a:p>
          <a:p>
            <a:pPr indent="-317500" lvl="1" marL="914400" rtl="0" algn="l">
              <a:spcBef>
                <a:spcPts val="0"/>
              </a:spcBef>
              <a:spcAft>
                <a:spcPts val="0"/>
              </a:spcAft>
              <a:buSzPts val="1400"/>
              <a:buChar char="○"/>
            </a:pPr>
            <a:r>
              <a:rPr lang="en"/>
              <a:t>What parts do you have to do yourself?</a:t>
            </a:r>
            <a:endParaRPr/>
          </a:p>
          <a:p>
            <a:pPr indent="-317500" lvl="1" marL="914400" rtl="0" algn="l">
              <a:spcBef>
                <a:spcPts val="0"/>
              </a:spcBef>
              <a:spcAft>
                <a:spcPts val="0"/>
              </a:spcAft>
              <a:buSzPts val="1400"/>
              <a:buChar char="○"/>
            </a:pPr>
            <a:r>
              <a:rPr lang="en"/>
              <a:t>Have you built in tolerance in terms of time for mistakes or time for shipping parts to you?</a:t>
            </a:r>
            <a:endParaRPr/>
          </a:p>
          <a:p>
            <a:pPr indent="-342900" lvl="0" marL="457200" rtl="0" algn="l">
              <a:spcBef>
                <a:spcPts val="0"/>
              </a:spcBef>
              <a:spcAft>
                <a:spcPts val="0"/>
              </a:spcAft>
              <a:buSzPts val="1800"/>
              <a:buChar char="●"/>
            </a:pPr>
            <a:r>
              <a:rPr lang="en"/>
              <a:t>Design for the tools you have</a:t>
            </a:r>
            <a:endParaRPr/>
          </a:p>
          <a:p>
            <a:pPr indent="-317500" lvl="1" marL="914400" rtl="0" algn="l">
              <a:spcBef>
                <a:spcPts val="0"/>
              </a:spcBef>
              <a:spcAft>
                <a:spcPts val="0"/>
              </a:spcAft>
              <a:buSzPts val="1400"/>
              <a:buChar char="○"/>
            </a:pPr>
            <a:r>
              <a:rPr lang="en"/>
              <a:t>Tolerances</a:t>
            </a:r>
            <a:endParaRPr/>
          </a:p>
          <a:p>
            <a:pPr indent="-317500" lvl="1" marL="914400" rtl="0" algn="l">
              <a:spcBef>
                <a:spcPts val="0"/>
              </a:spcBef>
              <a:spcAft>
                <a:spcPts val="0"/>
              </a:spcAft>
              <a:buSzPts val="1400"/>
              <a:buChar char="○"/>
            </a:pPr>
            <a:r>
              <a:rPr lang="en"/>
              <a:t>Materials</a:t>
            </a:r>
            <a:endParaRPr/>
          </a:p>
          <a:p>
            <a:pPr indent="-317500" lvl="1" marL="914400" rtl="0" algn="l">
              <a:spcBef>
                <a:spcPts val="0"/>
              </a:spcBef>
              <a:spcAft>
                <a:spcPts val="0"/>
              </a:spcAft>
              <a:buSzPts val="1400"/>
              <a:buChar char="○"/>
            </a:pPr>
            <a:r>
              <a:rPr lang="en"/>
              <a:t>Speed</a:t>
            </a:r>
            <a:endParaRPr/>
          </a:p>
          <a:p>
            <a:pPr indent="0" lvl="0" marL="0" rtl="0" algn="l">
              <a:spcBef>
                <a:spcPts val="120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 for Common Home Workshop Tools - Simple</a:t>
            </a:r>
            <a:endParaRPr/>
          </a:p>
        </p:txBody>
      </p:sp>
      <p:sp>
        <p:nvSpPr>
          <p:cNvPr id="99" name="Google Shape;99;p1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Manual Tools</a:t>
            </a:r>
            <a:endParaRPr/>
          </a:p>
          <a:p>
            <a:pPr indent="-304800" lvl="1" marL="914400" rtl="0" algn="l">
              <a:spcBef>
                <a:spcPts val="0"/>
              </a:spcBef>
              <a:spcAft>
                <a:spcPts val="0"/>
              </a:spcAft>
              <a:buSzPts val="1200"/>
              <a:buChar char="○"/>
            </a:pPr>
            <a:r>
              <a:rPr lang="en"/>
              <a:t>Fabrication tolerance: How steady is your hand?</a:t>
            </a:r>
            <a:endParaRPr/>
          </a:p>
          <a:p>
            <a:pPr indent="-304800" lvl="1" marL="914400" rtl="0" algn="l">
              <a:spcBef>
                <a:spcPts val="0"/>
              </a:spcBef>
              <a:spcAft>
                <a:spcPts val="0"/>
              </a:spcAft>
              <a:buSzPts val="1200"/>
              <a:buChar char="○"/>
            </a:pPr>
            <a:r>
              <a:rPr lang="en"/>
              <a:t>Material options: Easy to work materials or long lead times.</a:t>
            </a:r>
            <a:endParaRPr/>
          </a:p>
          <a:p>
            <a:pPr indent="-304800" lvl="1" marL="914400" rtl="0" algn="l">
              <a:spcBef>
                <a:spcPts val="0"/>
              </a:spcBef>
              <a:spcAft>
                <a:spcPts val="0"/>
              </a:spcAft>
              <a:buSzPts val="1200"/>
              <a:buChar char="○"/>
            </a:pPr>
            <a:r>
              <a:rPr lang="en"/>
              <a:t>Files are your friend.</a:t>
            </a:r>
            <a:endParaRPr/>
          </a:p>
          <a:p>
            <a:pPr indent="-304800" lvl="1" marL="914400" rtl="0" algn="l">
              <a:spcBef>
                <a:spcPts val="0"/>
              </a:spcBef>
              <a:spcAft>
                <a:spcPts val="0"/>
              </a:spcAft>
              <a:buSzPts val="1200"/>
              <a:buChar char="○"/>
            </a:pPr>
            <a:r>
              <a:rPr lang="en"/>
              <a:t>You can always remove more material.</a:t>
            </a:r>
            <a:endParaRPr/>
          </a:p>
          <a:p>
            <a:pPr indent="-304800" lvl="1" marL="914400" rtl="0" algn="l">
              <a:spcBef>
                <a:spcPts val="0"/>
              </a:spcBef>
              <a:spcAft>
                <a:spcPts val="0"/>
              </a:spcAft>
              <a:buSzPts val="1200"/>
              <a:buChar char="○"/>
            </a:pPr>
            <a:r>
              <a:rPr lang="en"/>
              <a:t>The more simple the tool is, the more skill it takes to wield. But once mastered, has more range than specialty power tools.</a:t>
            </a:r>
            <a:endParaRPr/>
          </a:p>
          <a:p>
            <a:pPr indent="0" lvl="0" marL="0" rtl="0" algn="l">
              <a:spcBef>
                <a:spcPts val="1200"/>
              </a:spcBef>
              <a:spcAft>
                <a:spcPts val="1200"/>
              </a:spcAft>
              <a:buNone/>
            </a:pPr>
            <a:r>
              <a:t/>
            </a:r>
            <a:endParaRPr/>
          </a:p>
        </p:txBody>
      </p:sp>
      <p:sp>
        <p:nvSpPr>
          <p:cNvPr id="100" name="Google Shape;100;p1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Handheld Power Tools</a:t>
            </a:r>
            <a:endParaRPr/>
          </a:p>
          <a:p>
            <a:pPr indent="-304800" lvl="1" marL="914400" rtl="0" algn="l">
              <a:spcBef>
                <a:spcPts val="0"/>
              </a:spcBef>
              <a:spcAft>
                <a:spcPts val="0"/>
              </a:spcAft>
              <a:buSzPts val="1200"/>
              <a:buChar char="○"/>
            </a:pPr>
            <a:r>
              <a:rPr lang="en"/>
              <a:t>Fabrication tolerance: Inversely proportional to speed.</a:t>
            </a:r>
            <a:endParaRPr/>
          </a:p>
          <a:p>
            <a:pPr indent="-304800" lvl="1" marL="914400" rtl="0" algn="l">
              <a:spcBef>
                <a:spcPts val="0"/>
              </a:spcBef>
              <a:spcAft>
                <a:spcPts val="0"/>
              </a:spcAft>
              <a:buSzPts val="1200"/>
              <a:buChar char="○"/>
            </a:pPr>
            <a:r>
              <a:rPr lang="en"/>
              <a:t>Material options: Wider material range at a reasonable pace.</a:t>
            </a:r>
            <a:endParaRPr/>
          </a:p>
          <a:p>
            <a:pPr indent="-304800" lvl="1" marL="914400" rtl="0" algn="l">
              <a:spcBef>
                <a:spcPts val="0"/>
              </a:spcBef>
              <a:spcAft>
                <a:spcPts val="0"/>
              </a:spcAft>
              <a:buSzPts val="1200"/>
              <a:buChar char="○"/>
            </a:pPr>
            <a:r>
              <a:rPr lang="en"/>
              <a:t>If you want to work metal, learn to love the angle grinder.</a:t>
            </a:r>
            <a:endParaRPr/>
          </a:p>
          <a:p>
            <a:pPr indent="-304800" lvl="1" marL="914400" rtl="0" algn="l">
              <a:spcBef>
                <a:spcPts val="0"/>
              </a:spcBef>
              <a:spcAft>
                <a:spcPts val="0"/>
              </a:spcAft>
              <a:buSzPts val="1200"/>
              <a:buChar char="○"/>
            </a:pPr>
            <a:r>
              <a:rPr lang="en"/>
              <a:t>Take advantage of jigs, guides, and fixtures.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 for Common Home Workshop Tools - Advanced</a:t>
            </a:r>
            <a:endParaRPr/>
          </a:p>
        </p:txBody>
      </p:sp>
      <p:sp>
        <p:nvSpPr>
          <p:cNvPr id="106" name="Google Shape;106;p20"/>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20000"/>
          </a:bodyPr>
          <a:lstStyle/>
          <a:p>
            <a:pPr indent="-317500" lvl="0" marL="457200" rtl="0" algn="l">
              <a:spcBef>
                <a:spcPts val="0"/>
              </a:spcBef>
              <a:spcAft>
                <a:spcPts val="0"/>
              </a:spcAft>
              <a:buSzPts val="1400"/>
              <a:buChar char="●"/>
            </a:pPr>
            <a:r>
              <a:rPr lang="en"/>
              <a:t>Hobby Grade 3D Printer</a:t>
            </a:r>
            <a:endParaRPr/>
          </a:p>
          <a:p>
            <a:pPr indent="-304800" lvl="1" marL="914400" rtl="0" algn="l">
              <a:spcBef>
                <a:spcPts val="0"/>
              </a:spcBef>
              <a:spcAft>
                <a:spcPts val="0"/>
              </a:spcAft>
              <a:buSzPts val="1200"/>
              <a:buChar char="○"/>
            </a:pPr>
            <a:r>
              <a:rPr lang="en"/>
              <a:t>PLA, TPU, Nylon, and other plastics</a:t>
            </a:r>
            <a:endParaRPr/>
          </a:p>
          <a:p>
            <a:pPr indent="-304800" lvl="1" marL="914400" rtl="0" algn="l">
              <a:spcBef>
                <a:spcPts val="0"/>
              </a:spcBef>
              <a:spcAft>
                <a:spcPts val="0"/>
              </a:spcAft>
              <a:buSzPts val="1200"/>
              <a:buChar char="○"/>
            </a:pPr>
            <a:r>
              <a:rPr lang="en"/>
              <a:t>Can get good accuracy</a:t>
            </a:r>
            <a:endParaRPr/>
          </a:p>
          <a:p>
            <a:pPr indent="-304800" lvl="1" marL="914400" rtl="0" algn="l">
              <a:spcBef>
                <a:spcPts val="0"/>
              </a:spcBef>
              <a:spcAft>
                <a:spcPts val="0"/>
              </a:spcAft>
              <a:buSzPts val="1200"/>
              <a:buChar char="○"/>
            </a:pPr>
            <a:r>
              <a:rPr lang="en"/>
              <a:t>High shape complexity possible</a:t>
            </a:r>
            <a:endParaRPr/>
          </a:p>
          <a:p>
            <a:pPr indent="-304800" lvl="1" marL="914400" rtl="0" algn="l">
              <a:spcBef>
                <a:spcPts val="0"/>
              </a:spcBef>
              <a:spcAft>
                <a:spcPts val="0"/>
              </a:spcAft>
              <a:buSzPts val="1200"/>
              <a:buChar char="○"/>
            </a:pPr>
            <a:r>
              <a:rPr lang="en"/>
              <a:t>Layers limit strength</a:t>
            </a:r>
            <a:endParaRPr/>
          </a:p>
          <a:p>
            <a:pPr indent="-317500" lvl="0" marL="457200" rtl="0" algn="l">
              <a:spcBef>
                <a:spcPts val="0"/>
              </a:spcBef>
              <a:spcAft>
                <a:spcPts val="0"/>
              </a:spcAft>
              <a:buSzPts val="1400"/>
              <a:buChar char="●"/>
            </a:pPr>
            <a:r>
              <a:rPr lang="en"/>
              <a:t>Drill Press</a:t>
            </a:r>
            <a:endParaRPr/>
          </a:p>
          <a:p>
            <a:pPr indent="-304800" lvl="1" marL="914400" rtl="0" algn="l">
              <a:spcBef>
                <a:spcPts val="0"/>
              </a:spcBef>
              <a:spcAft>
                <a:spcPts val="0"/>
              </a:spcAft>
              <a:buSzPts val="1200"/>
              <a:buChar char="○"/>
            </a:pPr>
            <a:r>
              <a:rPr lang="en"/>
              <a:t>Secure your parts</a:t>
            </a:r>
            <a:endParaRPr/>
          </a:p>
          <a:p>
            <a:pPr indent="-304800" lvl="1" marL="914400" rtl="0" algn="l">
              <a:spcBef>
                <a:spcPts val="0"/>
              </a:spcBef>
              <a:spcAft>
                <a:spcPts val="0"/>
              </a:spcAft>
              <a:buSzPts val="1200"/>
              <a:buChar char="○"/>
            </a:pPr>
            <a:r>
              <a:rPr lang="en"/>
              <a:t>Holes as accurate as your marking/workholding</a:t>
            </a:r>
            <a:endParaRPr/>
          </a:p>
          <a:p>
            <a:pPr indent="-304800" lvl="1" marL="914400" rtl="0" algn="l">
              <a:spcBef>
                <a:spcPts val="0"/>
              </a:spcBef>
              <a:spcAft>
                <a:spcPts val="0"/>
              </a:spcAft>
              <a:buSzPts val="1200"/>
              <a:buChar char="○"/>
            </a:pPr>
            <a:r>
              <a:rPr lang="en"/>
              <a:t>Drilling templates can help</a:t>
            </a:r>
            <a:endParaRPr/>
          </a:p>
          <a:p>
            <a:pPr indent="-317500" lvl="0" marL="457200" rtl="0" algn="l">
              <a:spcBef>
                <a:spcPts val="0"/>
              </a:spcBef>
              <a:spcAft>
                <a:spcPts val="0"/>
              </a:spcAft>
              <a:buSzPts val="1400"/>
              <a:buChar char="●"/>
            </a:pPr>
            <a:r>
              <a:rPr lang="en"/>
              <a:t>Soldering Irons</a:t>
            </a:r>
            <a:endParaRPr/>
          </a:p>
          <a:p>
            <a:pPr indent="-304800" lvl="1" marL="914400" rtl="0" algn="l">
              <a:spcBef>
                <a:spcPts val="0"/>
              </a:spcBef>
              <a:spcAft>
                <a:spcPts val="0"/>
              </a:spcAft>
              <a:buSzPts val="1200"/>
              <a:buChar char="○"/>
            </a:pPr>
            <a:r>
              <a:rPr lang="en"/>
              <a:t>Able to pack things in tighter than crimped connections</a:t>
            </a:r>
            <a:endParaRPr/>
          </a:p>
          <a:p>
            <a:pPr indent="-304800" lvl="1" marL="914400" rtl="0" algn="l">
              <a:spcBef>
                <a:spcPts val="0"/>
              </a:spcBef>
              <a:spcAft>
                <a:spcPts val="0"/>
              </a:spcAft>
              <a:buSzPts val="1200"/>
              <a:buChar char="○"/>
            </a:pPr>
            <a:r>
              <a:rPr lang="en"/>
              <a:t>Don’t overheat your components</a:t>
            </a:r>
            <a:endParaRPr/>
          </a:p>
          <a:p>
            <a:pPr indent="-304800" lvl="2" marL="1371600" rtl="0" algn="l">
              <a:spcBef>
                <a:spcPts val="0"/>
              </a:spcBef>
              <a:spcAft>
                <a:spcPts val="0"/>
              </a:spcAft>
              <a:buSzPts val="1200"/>
              <a:buChar char="■"/>
            </a:pPr>
            <a:r>
              <a:rPr lang="en"/>
              <a:t>Or your fingers</a:t>
            </a:r>
            <a:endParaRPr/>
          </a:p>
          <a:p>
            <a:pPr indent="0" lvl="0" marL="0" rtl="0" algn="l">
              <a:spcBef>
                <a:spcPts val="1200"/>
              </a:spcBef>
              <a:spcAft>
                <a:spcPts val="1200"/>
              </a:spcAft>
              <a:buNone/>
            </a:pPr>
            <a:r>
              <a:t/>
            </a:r>
            <a:endParaRPr/>
          </a:p>
        </p:txBody>
      </p:sp>
      <p:sp>
        <p:nvSpPr>
          <p:cNvPr id="107" name="Google Shape;107;p20"/>
          <p:cNvSpPr txBox="1"/>
          <p:nvPr>
            <p:ph idx="2" type="body"/>
          </p:nvPr>
        </p:nvSpPr>
        <p:spPr>
          <a:xfrm>
            <a:off x="4832400" y="1152475"/>
            <a:ext cx="3999900" cy="39048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Lathes &amp; Mills</a:t>
            </a:r>
            <a:endParaRPr/>
          </a:p>
          <a:p>
            <a:pPr indent="-304800" lvl="1" marL="914400" rtl="0" algn="l">
              <a:spcBef>
                <a:spcPts val="0"/>
              </a:spcBef>
              <a:spcAft>
                <a:spcPts val="0"/>
              </a:spcAft>
              <a:buSzPts val="1200"/>
              <a:buChar char="○"/>
            </a:pPr>
            <a:r>
              <a:rPr lang="en"/>
              <a:t>Can get very good accuracy</a:t>
            </a:r>
            <a:endParaRPr/>
          </a:p>
          <a:p>
            <a:pPr indent="-304800" lvl="1" marL="914400" rtl="0" algn="l">
              <a:spcBef>
                <a:spcPts val="0"/>
              </a:spcBef>
              <a:spcAft>
                <a:spcPts val="0"/>
              </a:spcAft>
              <a:buSzPts val="1200"/>
              <a:buChar char="○"/>
            </a:pPr>
            <a:r>
              <a:rPr lang="en"/>
              <a:t>Long learning curve</a:t>
            </a:r>
            <a:endParaRPr/>
          </a:p>
          <a:p>
            <a:pPr indent="-304800" lvl="1" marL="914400" rtl="0" algn="l">
              <a:spcBef>
                <a:spcPts val="0"/>
              </a:spcBef>
              <a:spcAft>
                <a:spcPts val="0"/>
              </a:spcAft>
              <a:buSzPts val="1200"/>
              <a:buChar char="○"/>
            </a:pPr>
            <a:r>
              <a:rPr lang="en"/>
              <a:t>Can be expensive and more of a commitment</a:t>
            </a:r>
            <a:endParaRPr/>
          </a:p>
          <a:p>
            <a:pPr indent="-317500" lvl="0" marL="457200" rtl="0" algn="l">
              <a:spcBef>
                <a:spcPts val="0"/>
              </a:spcBef>
              <a:spcAft>
                <a:spcPts val="0"/>
              </a:spcAft>
              <a:buSzPts val="1400"/>
              <a:buChar char="●"/>
            </a:pPr>
            <a:r>
              <a:rPr lang="en"/>
              <a:t>Welders</a:t>
            </a:r>
            <a:endParaRPr/>
          </a:p>
          <a:p>
            <a:pPr indent="-304800" lvl="1" marL="914400" rtl="0" algn="l">
              <a:spcBef>
                <a:spcPts val="0"/>
              </a:spcBef>
              <a:spcAft>
                <a:spcPts val="0"/>
              </a:spcAft>
              <a:buSzPts val="1200"/>
              <a:buChar char="○"/>
            </a:pPr>
            <a:r>
              <a:rPr lang="en"/>
              <a:t>Functional welds are easy, good welds take practice</a:t>
            </a:r>
            <a:endParaRPr/>
          </a:p>
          <a:p>
            <a:pPr indent="-304800" lvl="1" marL="914400" rtl="0" algn="l">
              <a:spcBef>
                <a:spcPts val="0"/>
              </a:spcBef>
              <a:spcAft>
                <a:spcPts val="0"/>
              </a:spcAft>
              <a:buSzPts val="1200"/>
              <a:buChar char="○"/>
            </a:pPr>
            <a:r>
              <a:rPr lang="en"/>
              <a:t>Complex shapes in metal become practical</a:t>
            </a:r>
            <a:endParaRPr/>
          </a:p>
          <a:p>
            <a:pPr indent="-304800" lvl="1" marL="914400" rtl="0" algn="l">
              <a:spcBef>
                <a:spcPts val="0"/>
              </a:spcBef>
              <a:spcAft>
                <a:spcPts val="0"/>
              </a:spcAft>
              <a:buSzPts val="1200"/>
              <a:buChar char="○"/>
            </a:pPr>
            <a:r>
              <a:rPr lang="en"/>
              <a:t>Stick, MIG, and TIG all have their own strengths</a:t>
            </a:r>
            <a:endParaRPr/>
          </a:p>
          <a:p>
            <a:pPr indent="-317500" lvl="0" marL="457200" rtl="0" algn="l">
              <a:spcBef>
                <a:spcPts val="0"/>
              </a:spcBef>
              <a:spcAft>
                <a:spcPts val="0"/>
              </a:spcAft>
              <a:buSzPts val="1400"/>
              <a:buChar char="●"/>
            </a:pPr>
            <a:r>
              <a:rPr lang="en"/>
              <a:t>Torches, Kilns, and Forges</a:t>
            </a:r>
            <a:endParaRPr/>
          </a:p>
          <a:p>
            <a:pPr indent="-304800" lvl="1" marL="914400" rtl="0" algn="l">
              <a:spcBef>
                <a:spcPts val="0"/>
              </a:spcBef>
              <a:spcAft>
                <a:spcPts val="0"/>
              </a:spcAft>
              <a:buSzPts val="1200"/>
              <a:buChar char="○"/>
            </a:pPr>
            <a:r>
              <a:rPr lang="en"/>
              <a:t>Heat opens up a lot of material shaping options</a:t>
            </a:r>
            <a:endParaRPr/>
          </a:p>
          <a:p>
            <a:pPr indent="-304800" lvl="1" marL="914400" rtl="0" algn="l">
              <a:spcBef>
                <a:spcPts val="0"/>
              </a:spcBef>
              <a:spcAft>
                <a:spcPts val="0"/>
              </a:spcAft>
              <a:buSzPts val="1200"/>
              <a:buChar char="○"/>
            </a:pPr>
            <a:r>
              <a:rPr lang="en"/>
              <a:t>Anneal, harden, and/or temper your metals</a:t>
            </a:r>
            <a:endParaRPr/>
          </a:p>
          <a:p>
            <a:pPr indent="-304800" lvl="1" marL="914400" rtl="0" algn="l">
              <a:spcBef>
                <a:spcPts val="0"/>
              </a:spcBef>
              <a:spcAft>
                <a:spcPts val="0"/>
              </a:spcAft>
              <a:buSzPts val="1200"/>
              <a:buChar char="○"/>
            </a:pPr>
            <a:r>
              <a:rPr lang="en"/>
              <a:t>Apply specialized finishes</a:t>
            </a:r>
            <a:endParaRPr/>
          </a:p>
          <a:p>
            <a:pPr indent="-304800" lvl="1" marL="914400" rtl="0" algn="l">
              <a:spcBef>
                <a:spcPts val="0"/>
              </a:spcBef>
              <a:spcAft>
                <a:spcPts val="0"/>
              </a:spcAft>
              <a:buSzPts val="1200"/>
              <a:buChar char="○"/>
            </a:pPr>
            <a:r>
              <a:rPr lang="en"/>
              <a:t>Require special safety measures for your shop</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 for COTS Alteration</a:t>
            </a:r>
            <a:endParaRPr/>
          </a:p>
        </p:txBody>
      </p:sp>
      <p:sp>
        <p:nvSpPr>
          <p:cNvPr id="113" name="Google Shape;113;p21"/>
          <p:cNvSpPr txBox="1"/>
          <p:nvPr>
            <p:ph idx="1" type="body"/>
          </p:nvPr>
        </p:nvSpPr>
        <p:spPr>
          <a:xfrm>
            <a:off x="311700" y="1152475"/>
            <a:ext cx="6216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COTS?</a:t>
            </a:r>
            <a:endParaRPr/>
          </a:p>
          <a:p>
            <a:pPr indent="-317500" lvl="1" marL="914400" rtl="0" algn="l">
              <a:spcBef>
                <a:spcPts val="0"/>
              </a:spcBef>
              <a:spcAft>
                <a:spcPts val="0"/>
              </a:spcAft>
              <a:buSzPts val="1400"/>
              <a:buChar char="○"/>
            </a:pPr>
            <a:r>
              <a:rPr lang="en"/>
              <a:t>Commercial Off The Shelf</a:t>
            </a:r>
            <a:endParaRPr/>
          </a:p>
          <a:p>
            <a:pPr indent="-342900" lvl="0" marL="457200" rtl="0" algn="l">
              <a:spcBef>
                <a:spcPts val="0"/>
              </a:spcBef>
              <a:spcAft>
                <a:spcPts val="0"/>
              </a:spcAft>
              <a:buSzPts val="1800"/>
              <a:buChar char="●"/>
            </a:pPr>
            <a:r>
              <a:rPr lang="en"/>
              <a:t>It may not be the right thing, but it might be a good starting point</a:t>
            </a:r>
            <a:endParaRPr/>
          </a:p>
          <a:p>
            <a:pPr indent="-317500" lvl="1" marL="914400" rtl="0" algn="l">
              <a:spcBef>
                <a:spcPts val="0"/>
              </a:spcBef>
              <a:spcAft>
                <a:spcPts val="0"/>
              </a:spcAft>
              <a:buSzPts val="1400"/>
              <a:buChar char="○"/>
            </a:pPr>
            <a:r>
              <a:rPr lang="en"/>
              <a:t>Take advantage of the features, function, and tolerancing built into the base part.</a:t>
            </a:r>
            <a:endParaRPr/>
          </a:p>
          <a:p>
            <a:pPr indent="-317500" lvl="1" marL="914400" rtl="0" algn="l">
              <a:spcBef>
                <a:spcPts val="0"/>
              </a:spcBef>
              <a:spcAft>
                <a:spcPts val="0"/>
              </a:spcAft>
              <a:buSzPts val="1400"/>
              <a:buChar char="○"/>
            </a:pPr>
            <a:r>
              <a:rPr lang="en"/>
              <a:t>Reduce fabrication variables.</a:t>
            </a:r>
            <a:endParaRPr/>
          </a:p>
          <a:p>
            <a:pPr indent="-317500" lvl="1" marL="914400" rtl="0" algn="l">
              <a:spcBef>
                <a:spcPts val="0"/>
              </a:spcBef>
              <a:spcAft>
                <a:spcPts val="0"/>
              </a:spcAft>
              <a:buSzPts val="1400"/>
              <a:buChar char="○"/>
            </a:pPr>
            <a:r>
              <a:rPr lang="en"/>
              <a:t>Minimizes custom part count.</a:t>
            </a:r>
            <a:endParaRPr/>
          </a:p>
          <a:p>
            <a:pPr indent="-342900" lvl="0" marL="457200" rtl="0" algn="l">
              <a:spcBef>
                <a:spcPts val="0"/>
              </a:spcBef>
              <a:spcAft>
                <a:spcPts val="0"/>
              </a:spcAft>
              <a:buSzPts val="1800"/>
              <a:buChar char="●"/>
            </a:pPr>
            <a:r>
              <a:rPr lang="en"/>
              <a:t>Adaptors are your friend</a:t>
            </a:r>
            <a:endParaRPr/>
          </a:p>
          <a:p>
            <a:pPr indent="-317500" lvl="1" marL="914400" rtl="0" algn="l">
              <a:spcBef>
                <a:spcPts val="0"/>
              </a:spcBef>
              <a:spcAft>
                <a:spcPts val="0"/>
              </a:spcAft>
              <a:buSzPts val="1400"/>
              <a:buChar char="○"/>
            </a:pPr>
            <a:r>
              <a:rPr lang="en"/>
              <a:t>Two wrong things can make the right thing.</a:t>
            </a:r>
            <a:endParaRPr/>
          </a:p>
          <a:p>
            <a:pPr indent="0" lvl="0" marL="0" rtl="0" algn="l">
              <a:spcBef>
                <a:spcPts val="1200"/>
              </a:spcBef>
              <a:spcAft>
                <a:spcPts val="1200"/>
              </a:spcAft>
              <a:buNone/>
            </a:pPr>
            <a:r>
              <a:t/>
            </a:r>
            <a:endParaRPr/>
          </a:p>
        </p:txBody>
      </p:sp>
      <p:pic>
        <p:nvPicPr>
          <p:cNvPr id="114" name="Google Shape;114;p21" title="Outlier No BG.png"/>
          <p:cNvPicPr preferRelativeResize="0"/>
          <p:nvPr/>
        </p:nvPicPr>
        <p:blipFill>
          <a:blip r:embed="rId3">
            <a:alphaModFix/>
          </a:blip>
          <a:stretch>
            <a:fillRect/>
          </a:stretch>
        </p:blipFill>
        <p:spPr>
          <a:xfrm>
            <a:off x="6528300" y="1017725"/>
            <a:ext cx="2304000" cy="1989000"/>
          </a:xfrm>
          <a:prstGeom prst="rect">
            <a:avLst/>
          </a:prstGeom>
          <a:noFill/>
          <a:ln>
            <a:noFill/>
          </a:ln>
        </p:spPr>
      </p:pic>
      <p:sp>
        <p:nvSpPr>
          <p:cNvPr id="115" name="Google Shape;115;p21"/>
          <p:cNvSpPr/>
          <p:nvPr/>
        </p:nvSpPr>
        <p:spPr>
          <a:xfrm>
            <a:off x="8029750" y="1531900"/>
            <a:ext cx="781200" cy="7557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latin typeface="Average"/>
              <a:ea typeface="Average"/>
              <a:cs typeface="Average"/>
              <a:sym typeface="Average"/>
            </a:endParaRPr>
          </a:p>
        </p:txBody>
      </p:sp>
      <p:pic>
        <p:nvPicPr>
          <p:cNvPr id="116" name="Google Shape;116;p21"/>
          <p:cNvPicPr preferRelativeResize="0"/>
          <p:nvPr/>
        </p:nvPicPr>
        <p:blipFill>
          <a:blip r:embed="rId4">
            <a:alphaModFix/>
          </a:blip>
          <a:stretch>
            <a:fillRect/>
          </a:stretch>
        </p:blipFill>
        <p:spPr>
          <a:xfrm>
            <a:off x="6528301" y="3006725"/>
            <a:ext cx="2303999" cy="189045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Design for Outsourcing</a:t>
            </a:r>
            <a:endParaRPr/>
          </a:p>
        </p:txBody>
      </p:sp>
      <p:sp>
        <p:nvSpPr>
          <p:cNvPr id="122" name="Google Shape;122;p22"/>
          <p:cNvSpPr txBox="1"/>
          <p:nvPr>
            <p:ph idx="1" type="body"/>
          </p:nvPr>
        </p:nvSpPr>
        <p:spPr>
          <a:xfrm>
            <a:off x="311700" y="1152475"/>
            <a:ext cx="6820200" cy="3624300"/>
          </a:xfrm>
          <a:prstGeom prst="rect">
            <a:avLst/>
          </a:prstGeom>
        </p:spPr>
        <p:txBody>
          <a:bodyPr anchorCtr="0" anchor="t" bIns="91425" lIns="91425" spcFirstLastPara="1" rIns="91425" wrap="square" tIns="91425">
            <a:normAutofit fontScale="62500" lnSpcReduction="10000"/>
          </a:bodyPr>
          <a:lstStyle/>
          <a:p>
            <a:pPr indent="-300037" lvl="0" marL="457200" rtl="0" algn="l">
              <a:spcBef>
                <a:spcPts val="0"/>
              </a:spcBef>
              <a:spcAft>
                <a:spcPts val="0"/>
              </a:spcAft>
              <a:buSzPct val="100000"/>
              <a:buChar char="●"/>
            </a:pPr>
            <a:r>
              <a:rPr lang="en"/>
              <a:t>Identify your parts</a:t>
            </a:r>
            <a:endParaRPr/>
          </a:p>
          <a:p>
            <a:pPr indent="-284162" lvl="1" marL="914400" rtl="0" algn="l">
              <a:spcBef>
                <a:spcPts val="0"/>
              </a:spcBef>
              <a:spcAft>
                <a:spcPts val="0"/>
              </a:spcAft>
              <a:buSzPct val="100000"/>
              <a:buChar char="○"/>
            </a:pPr>
            <a:r>
              <a:rPr lang="en"/>
              <a:t>Figure out what you can’t do in-house.</a:t>
            </a:r>
            <a:endParaRPr/>
          </a:p>
          <a:p>
            <a:pPr indent="-284162" lvl="1" marL="914400" rtl="0" algn="l">
              <a:spcBef>
                <a:spcPts val="0"/>
              </a:spcBef>
              <a:spcAft>
                <a:spcPts val="0"/>
              </a:spcAft>
              <a:buSzPct val="100000"/>
              <a:buChar char="○"/>
            </a:pPr>
            <a:r>
              <a:rPr lang="en"/>
              <a:t>Break that down into parts that are small enough that you can likely get that part delivered with minimal hand finishing required for integration.</a:t>
            </a:r>
            <a:endParaRPr/>
          </a:p>
          <a:p>
            <a:pPr indent="-300037" lvl="0" marL="457200" rtl="0" algn="l">
              <a:spcBef>
                <a:spcPts val="0"/>
              </a:spcBef>
              <a:spcAft>
                <a:spcPts val="0"/>
              </a:spcAft>
              <a:buSzPct val="100000"/>
              <a:buChar char="●"/>
            </a:pPr>
            <a:r>
              <a:rPr lang="en"/>
              <a:t>Identify your process</a:t>
            </a:r>
            <a:endParaRPr/>
          </a:p>
          <a:p>
            <a:pPr indent="-284162" lvl="1" marL="914400" rtl="0" algn="l">
              <a:spcBef>
                <a:spcPts val="0"/>
              </a:spcBef>
              <a:spcAft>
                <a:spcPts val="0"/>
              </a:spcAft>
              <a:buSzPct val="100000"/>
              <a:buChar char="○"/>
            </a:pPr>
            <a:r>
              <a:rPr lang="en"/>
              <a:t>Could the part be done through different processes?</a:t>
            </a:r>
            <a:endParaRPr/>
          </a:p>
          <a:p>
            <a:pPr indent="-284162" lvl="2" marL="1371600" rtl="0" algn="l">
              <a:spcBef>
                <a:spcPts val="0"/>
              </a:spcBef>
              <a:spcAft>
                <a:spcPts val="0"/>
              </a:spcAft>
              <a:buSzPct val="100000"/>
              <a:buChar char="■"/>
            </a:pPr>
            <a:r>
              <a:rPr lang="en"/>
              <a:t>What changes are needed from process to process?</a:t>
            </a:r>
            <a:endParaRPr/>
          </a:p>
          <a:p>
            <a:pPr indent="-284162" lvl="1" marL="914400" rtl="0" algn="l">
              <a:spcBef>
                <a:spcPts val="0"/>
              </a:spcBef>
              <a:spcAft>
                <a:spcPts val="0"/>
              </a:spcAft>
              <a:buSzPct val="100000"/>
              <a:buChar char="○"/>
            </a:pPr>
            <a:r>
              <a:rPr lang="en"/>
              <a:t>Update your designs to suit your chosen method.</a:t>
            </a:r>
            <a:endParaRPr/>
          </a:p>
          <a:p>
            <a:pPr indent="-284162" lvl="2" marL="1371600" rtl="0" algn="l">
              <a:spcBef>
                <a:spcPts val="0"/>
              </a:spcBef>
              <a:spcAft>
                <a:spcPts val="0"/>
              </a:spcAft>
              <a:buSzPct val="100000"/>
              <a:buChar char="■"/>
            </a:pPr>
            <a:r>
              <a:rPr lang="en"/>
              <a:t>Each process has its own strengths and limitations.</a:t>
            </a:r>
            <a:endParaRPr/>
          </a:p>
          <a:p>
            <a:pPr indent="-300037" lvl="0" marL="457200" rtl="0" algn="l">
              <a:spcBef>
                <a:spcPts val="0"/>
              </a:spcBef>
              <a:spcAft>
                <a:spcPts val="0"/>
              </a:spcAft>
              <a:buSzPct val="100000"/>
              <a:buChar char="●"/>
            </a:pPr>
            <a:r>
              <a:rPr lang="en"/>
              <a:t>Identify your vendor</a:t>
            </a:r>
            <a:endParaRPr/>
          </a:p>
          <a:p>
            <a:pPr indent="-284162" lvl="1" marL="914400" rtl="0" algn="l">
              <a:spcBef>
                <a:spcPts val="0"/>
              </a:spcBef>
              <a:spcAft>
                <a:spcPts val="0"/>
              </a:spcAft>
              <a:buSzPct val="100000"/>
              <a:buChar char="○"/>
            </a:pPr>
            <a:r>
              <a:rPr lang="en"/>
              <a:t>Different vendors will have areas they’re strong/weak even within a category.</a:t>
            </a:r>
            <a:endParaRPr/>
          </a:p>
          <a:p>
            <a:pPr indent="-284162" lvl="1" marL="914400" rtl="0" algn="l">
              <a:spcBef>
                <a:spcPts val="0"/>
              </a:spcBef>
              <a:spcAft>
                <a:spcPts val="0"/>
              </a:spcAft>
              <a:buSzPct val="100000"/>
              <a:buChar char="○"/>
            </a:pPr>
            <a:r>
              <a:rPr lang="en"/>
              <a:t>Where do you want your parts made?</a:t>
            </a:r>
            <a:endParaRPr/>
          </a:p>
          <a:p>
            <a:pPr indent="-284162" lvl="1" marL="914400" rtl="0" algn="l">
              <a:spcBef>
                <a:spcPts val="0"/>
              </a:spcBef>
              <a:spcAft>
                <a:spcPts val="0"/>
              </a:spcAft>
              <a:buSzPct val="100000"/>
              <a:buChar char="○"/>
            </a:pPr>
            <a:r>
              <a:rPr lang="en"/>
              <a:t>Does that service publish their guidelines so you can plan for the limitations of their services?</a:t>
            </a:r>
            <a:endParaRPr/>
          </a:p>
          <a:p>
            <a:pPr indent="-284162" lvl="1" marL="914400" rtl="0" algn="l">
              <a:spcBef>
                <a:spcPts val="0"/>
              </a:spcBef>
              <a:spcAft>
                <a:spcPts val="0"/>
              </a:spcAft>
              <a:buSzPct val="100000"/>
              <a:buChar char="○"/>
            </a:pPr>
            <a:r>
              <a:rPr lang="en"/>
              <a:t>Cost, material options, tolerances, lead time, and post processing should all be considered.</a:t>
            </a:r>
            <a:endParaRPr/>
          </a:p>
          <a:p>
            <a:pPr indent="-300037" lvl="0" marL="457200" rtl="0" algn="l">
              <a:spcBef>
                <a:spcPts val="0"/>
              </a:spcBef>
              <a:spcAft>
                <a:spcPts val="0"/>
              </a:spcAft>
              <a:buSzPct val="100000"/>
              <a:buChar char="●"/>
            </a:pPr>
            <a:r>
              <a:rPr lang="en"/>
              <a:t>Order long lead time parts first</a:t>
            </a:r>
            <a:endParaRPr/>
          </a:p>
          <a:p>
            <a:pPr indent="-284162" lvl="1" marL="914400" rtl="0" algn="l">
              <a:spcBef>
                <a:spcPts val="0"/>
              </a:spcBef>
              <a:spcAft>
                <a:spcPts val="0"/>
              </a:spcAft>
              <a:buSzPct val="100000"/>
              <a:buChar char="○"/>
            </a:pPr>
            <a:r>
              <a:rPr lang="en"/>
              <a:t>Lock down the long lead part designs, use the short lead parts for last minute changes.</a:t>
            </a:r>
            <a:endParaRPr/>
          </a:p>
          <a:p>
            <a:pPr indent="-300037" lvl="0" marL="457200" rtl="0" algn="l">
              <a:spcBef>
                <a:spcPts val="0"/>
              </a:spcBef>
              <a:spcAft>
                <a:spcPts val="0"/>
              </a:spcAft>
              <a:buSzPct val="100000"/>
              <a:buChar char="●"/>
            </a:pPr>
            <a:r>
              <a:rPr lang="en"/>
              <a:t>Example vendors</a:t>
            </a:r>
            <a:endParaRPr/>
          </a:p>
          <a:p>
            <a:pPr indent="-284162" lvl="1" marL="914400" rtl="0" algn="l">
              <a:spcBef>
                <a:spcPts val="0"/>
              </a:spcBef>
              <a:spcAft>
                <a:spcPts val="0"/>
              </a:spcAft>
              <a:buSzPct val="100000"/>
              <a:buChar char="○"/>
            </a:pPr>
            <a:r>
              <a:rPr lang="en"/>
              <a:t>SendCutSend - US based laser cutting, waterjet cutting, CNC milling, bending, hardware installation and finishing.</a:t>
            </a:r>
            <a:endParaRPr/>
          </a:p>
          <a:p>
            <a:pPr indent="-284162" lvl="1" marL="914400" rtl="0" algn="l">
              <a:spcBef>
                <a:spcPts val="0"/>
              </a:spcBef>
              <a:spcAft>
                <a:spcPts val="0"/>
              </a:spcAft>
              <a:buSzPct val="100000"/>
              <a:buChar char="○"/>
            </a:pPr>
            <a:r>
              <a:rPr lang="en"/>
              <a:t>PCBWay - China based PCBs, machining, molding, printing and more.</a:t>
            </a:r>
            <a:endParaRPr/>
          </a:p>
          <a:p>
            <a:pPr indent="-284162" lvl="1" marL="914400" rtl="0" algn="l">
              <a:spcBef>
                <a:spcPts val="0"/>
              </a:spcBef>
              <a:spcAft>
                <a:spcPts val="0"/>
              </a:spcAft>
              <a:buSzPct val="100000"/>
              <a:buChar char="○"/>
            </a:pPr>
            <a:r>
              <a:rPr lang="en"/>
              <a:t>P3D Creations - US based milling, turning, finishing, etc.</a:t>
            </a:r>
            <a:endParaRPr/>
          </a:p>
          <a:p>
            <a:pPr indent="-284162" lvl="1" marL="914400" rtl="0" algn="l">
              <a:spcBef>
                <a:spcPts val="0"/>
              </a:spcBef>
              <a:spcAft>
                <a:spcPts val="0"/>
              </a:spcAft>
              <a:buSzPct val="100000"/>
              <a:buChar char="○"/>
            </a:pPr>
            <a:r>
              <a:rPr lang="en"/>
              <a:t>Team Malice </a:t>
            </a:r>
            <a:r>
              <a:rPr lang="en"/>
              <a:t>- Yes, the BattleBots team. 3D Printing and CNC Routing mainly. COTS parts and part kits focused on combat robots.</a:t>
            </a:r>
            <a:endParaRPr/>
          </a:p>
        </p:txBody>
      </p:sp>
      <p:pic>
        <p:nvPicPr>
          <p:cNvPr id="123" name="Google Shape;123;p22"/>
          <p:cNvPicPr preferRelativeResize="0"/>
          <p:nvPr/>
        </p:nvPicPr>
        <p:blipFill>
          <a:blip r:embed="rId3">
            <a:alphaModFix/>
          </a:blip>
          <a:stretch>
            <a:fillRect/>
          </a:stretch>
        </p:blipFill>
        <p:spPr>
          <a:xfrm>
            <a:off x="7131925" y="1017725"/>
            <a:ext cx="1700374" cy="623475"/>
          </a:xfrm>
          <a:prstGeom prst="rect">
            <a:avLst/>
          </a:prstGeom>
          <a:noFill/>
          <a:ln>
            <a:noFill/>
          </a:ln>
        </p:spPr>
      </p:pic>
      <p:pic>
        <p:nvPicPr>
          <p:cNvPr id="124" name="Google Shape;124;p22"/>
          <p:cNvPicPr preferRelativeResize="0"/>
          <p:nvPr/>
        </p:nvPicPr>
        <p:blipFill>
          <a:blip r:embed="rId4">
            <a:alphaModFix/>
          </a:blip>
          <a:stretch>
            <a:fillRect/>
          </a:stretch>
        </p:blipFill>
        <p:spPr>
          <a:xfrm>
            <a:off x="7131925" y="1641200"/>
            <a:ext cx="1700374" cy="712034"/>
          </a:xfrm>
          <a:prstGeom prst="rect">
            <a:avLst/>
          </a:prstGeom>
          <a:noFill/>
          <a:ln>
            <a:noFill/>
          </a:ln>
        </p:spPr>
      </p:pic>
      <p:pic>
        <p:nvPicPr>
          <p:cNvPr id="125" name="Google Shape;125;p22"/>
          <p:cNvPicPr preferRelativeResize="0"/>
          <p:nvPr/>
        </p:nvPicPr>
        <p:blipFill>
          <a:blip r:embed="rId5">
            <a:alphaModFix/>
          </a:blip>
          <a:stretch>
            <a:fillRect/>
          </a:stretch>
        </p:blipFill>
        <p:spPr>
          <a:xfrm>
            <a:off x="7131925" y="2353225"/>
            <a:ext cx="1700374" cy="959026"/>
          </a:xfrm>
          <a:prstGeom prst="rect">
            <a:avLst/>
          </a:prstGeom>
          <a:noFill/>
          <a:ln>
            <a:noFill/>
          </a:ln>
        </p:spPr>
      </p:pic>
      <p:pic>
        <p:nvPicPr>
          <p:cNvPr id="126" name="Google Shape;126;p22"/>
          <p:cNvPicPr preferRelativeResize="0"/>
          <p:nvPr/>
        </p:nvPicPr>
        <p:blipFill>
          <a:blip r:embed="rId6">
            <a:alphaModFix/>
          </a:blip>
          <a:stretch>
            <a:fillRect/>
          </a:stretch>
        </p:blipFill>
        <p:spPr>
          <a:xfrm>
            <a:off x="7418438" y="3555792"/>
            <a:ext cx="1127350" cy="1116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Visual Orientation Cues for Bending</a:t>
            </a:r>
            <a:endParaRPr/>
          </a:p>
        </p:txBody>
      </p:sp>
      <p:sp>
        <p:nvSpPr>
          <p:cNvPr id="132" name="Google Shape;132;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Tabs and profiled slots that visually orient the part make it easier for the person bending your part to get it in the right orientation every time.</a:t>
            </a:r>
            <a:endParaRPr/>
          </a:p>
        </p:txBody>
      </p:sp>
      <p:pic>
        <p:nvPicPr>
          <p:cNvPr id="133" name="Google Shape;133;p23" title="Bending Plates.JPG"/>
          <p:cNvPicPr preferRelativeResize="0"/>
          <p:nvPr/>
        </p:nvPicPr>
        <p:blipFill>
          <a:blip r:embed="rId3">
            <a:alphaModFix/>
          </a:blip>
          <a:stretch>
            <a:fillRect/>
          </a:stretch>
        </p:blipFill>
        <p:spPr>
          <a:xfrm>
            <a:off x="1724649" y="2054328"/>
            <a:ext cx="4883101" cy="2707225"/>
          </a:xfrm>
          <a:prstGeom prst="rect">
            <a:avLst/>
          </a:prstGeom>
          <a:noFill/>
          <a:ln>
            <a:noFill/>
          </a:ln>
        </p:spPr>
      </p:pic>
      <p:sp>
        <p:nvSpPr>
          <p:cNvPr id="134" name="Google Shape;134;p23"/>
          <p:cNvSpPr txBox="1"/>
          <p:nvPr/>
        </p:nvSpPr>
        <p:spPr>
          <a:xfrm>
            <a:off x="311700" y="2576750"/>
            <a:ext cx="1344300" cy="216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500">
              <a:solidFill>
                <a:schemeClr val="accent3"/>
              </a:solidFill>
              <a:latin typeface="Average"/>
              <a:ea typeface="Average"/>
              <a:cs typeface="Average"/>
              <a:sym typeface="Average"/>
            </a:endParaRPr>
          </a:p>
          <a:p>
            <a:pPr indent="0" lvl="0" marL="0" rtl="0" algn="l">
              <a:spcBef>
                <a:spcPts val="0"/>
              </a:spcBef>
              <a:spcAft>
                <a:spcPts val="0"/>
              </a:spcAft>
              <a:buNone/>
            </a:pPr>
            <a:r>
              <a:rPr lang="en" sz="1500">
                <a:solidFill>
                  <a:schemeClr val="accent3"/>
                </a:solidFill>
                <a:latin typeface="Average"/>
                <a:ea typeface="Average"/>
                <a:cs typeface="Average"/>
                <a:sym typeface="Average"/>
              </a:rPr>
              <a:t>This plate has an </a:t>
            </a:r>
            <a:r>
              <a:rPr lang="en" sz="1500">
                <a:solidFill>
                  <a:schemeClr val="accent3"/>
                </a:solidFill>
                <a:latin typeface="Average"/>
                <a:ea typeface="Average"/>
                <a:cs typeface="Average"/>
                <a:sym typeface="Average"/>
              </a:rPr>
              <a:t>asymmetric</a:t>
            </a:r>
            <a:r>
              <a:rPr lang="en" sz="1500">
                <a:solidFill>
                  <a:schemeClr val="accent3"/>
                </a:solidFill>
                <a:latin typeface="Average"/>
                <a:ea typeface="Average"/>
                <a:cs typeface="Average"/>
                <a:sym typeface="Average"/>
              </a:rPr>
              <a:t> bend placement and no indication for orientation.</a:t>
            </a:r>
            <a:endParaRPr sz="1500">
              <a:solidFill>
                <a:schemeClr val="accent3"/>
              </a:solidFill>
              <a:latin typeface="Average"/>
              <a:ea typeface="Average"/>
              <a:cs typeface="Average"/>
              <a:sym typeface="Average"/>
            </a:endParaRPr>
          </a:p>
        </p:txBody>
      </p:sp>
      <p:sp>
        <p:nvSpPr>
          <p:cNvPr id="135" name="Google Shape;135;p23"/>
          <p:cNvSpPr/>
          <p:nvPr/>
        </p:nvSpPr>
        <p:spPr>
          <a:xfrm>
            <a:off x="583050" y="2515950"/>
            <a:ext cx="1073100" cy="339900"/>
          </a:xfrm>
          <a:prstGeom prst="rightArrow">
            <a:avLst>
              <a:gd fmla="val 50000" name="adj1"/>
              <a:gd fmla="val 50000" name="adj2"/>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accent5"/>
              </a:highlight>
              <a:latin typeface="Average"/>
              <a:ea typeface="Average"/>
              <a:cs typeface="Average"/>
              <a:sym typeface="Average"/>
            </a:endParaRPr>
          </a:p>
        </p:txBody>
      </p:sp>
      <p:sp>
        <p:nvSpPr>
          <p:cNvPr id="136" name="Google Shape;136;p23"/>
          <p:cNvSpPr txBox="1"/>
          <p:nvPr/>
        </p:nvSpPr>
        <p:spPr>
          <a:xfrm>
            <a:off x="6807275" y="2171025"/>
            <a:ext cx="2025000" cy="259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accent3"/>
                </a:solidFill>
                <a:latin typeface="Average"/>
                <a:ea typeface="Average"/>
                <a:cs typeface="Average"/>
                <a:sym typeface="Average"/>
              </a:rPr>
              <a:t>This plate is also asymmetric, but the notch and the cutout L make orientation a lot easier to eyeball.</a:t>
            </a:r>
            <a:endParaRPr sz="1500">
              <a:solidFill>
                <a:schemeClr val="accent3"/>
              </a:solidFill>
              <a:latin typeface="Average"/>
              <a:ea typeface="Average"/>
              <a:cs typeface="Average"/>
              <a:sym typeface="Average"/>
            </a:endParaRPr>
          </a:p>
        </p:txBody>
      </p:sp>
      <p:sp>
        <p:nvSpPr>
          <p:cNvPr id="137" name="Google Shape;137;p23"/>
          <p:cNvSpPr/>
          <p:nvPr/>
        </p:nvSpPr>
        <p:spPr>
          <a:xfrm>
            <a:off x="6751475" y="3474650"/>
            <a:ext cx="1222500" cy="365100"/>
          </a:xfrm>
          <a:prstGeom prst="leftArrow">
            <a:avLst>
              <a:gd fmla="val 50000" name="adj1"/>
              <a:gd fmla="val 50000" name="adj2"/>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4"/>
          <p:cNvSpPr txBox="1"/>
          <p:nvPr>
            <p:ph type="title"/>
          </p:nvPr>
        </p:nvSpPr>
        <p:spPr>
          <a:xfrm>
            <a:off x="311700" y="1964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to save money using a service.</a:t>
            </a:r>
            <a:endParaRPr/>
          </a:p>
        </p:txBody>
      </p:sp>
      <p:sp>
        <p:nvSpPr>
          <p:cNvPr id="143" name="Google Shape;143;p24"/>
          <p:cNvSpPr txBox="1"/>
          <p:nvPr>
            <p:ph idx="1" type="body"/>
          </p:nvPr>
        </p:nvSpPr>
        <p:spPr>
          <a:xfrm>
            <a:off x="311700" y="593475"/>
            <a:ext cx="8520600" cy="43725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Clr>
                <a:srgbClr val="EFEFEF"/>
              </a:buClr>
              <a:buSzPts val="1800"/>
              <a:buChar char="●"/>
            </a:pPr>
            <a:r>
              <a:rPr lang="en">
                <a:solidFill>
                  <a:srgbClr val="EFEFEF"/>
                </a:solidFill>
              </a:rPr>
              <a:t>The most expensive part of your parts is going to be </a:t>
            </a:r>
            <a:r>
              <a:rPr b="1" lang="en">
                <a:solidFill>
                  <a:schemeClr val="dk1"/>
                </a:solidFill>
              </a:rPr>
              <a:t>time</a:t>
            </a:r>
            <a:r>
              <a:rPr lang="en">
                <a:solidFill>
                  <a:srgbClr val="EFEFEF"/>
                </a:solidFill>
              </a:rPr>
              <a:t>, not the material.</a:t>
            </a:r>
            <a:endParaRPr>
              <a:solidFill>
                <a:srgbClr val="EFEFEF"/>
              </a:solidFill>
            </a:endParaRPr>
          </a:p>
          <a:p>
            <a:pPr indent="-317500" lvl="1" marL="914400" rtl="0" algn="l">
              <a:spcBef>
                <a:spcPts val="0"/>
              </a:spcBef>
              <a:spcAft>
                <a:spcPts val="0"/>
              </a:spcAft>
              <a:buSzPts val="1400"/>
              <a:buChar char="○"/>
            </a:pPr>
            <a:r>
              <a:rPr lang="en"/>
              <a:t>Time spent cutting the parts </a:t>
            </a:r>
            <a:r>
              <a:rPr lang="en"/>
              <a:t>outweighs the cost of the material unless you are cutting precious metals like silver and gold. So plan for fast.</a:t>
            </a:r>
            <a:endParaRPr/>
          </a:p>
          <a:p>
            <a:pPr indent="-342900" lvl="0" marL="457200" rtl="0" algn="l">
              <a:spcBef>
                <a:spcPts val="0"/>
              </a:spcBef>
              <a:spcAft>
                <a:spcPts val="0"/>
              </a:spcAft>
              <a:buClr>
                <a:srgbClr val="EFEFEF"/>
              </a:buClr>
              <a:buSzPts val="1800"/>
              <a:buChar char="●"/>
            </a:pPr>
            <a:r>
              <a:rPr lang="en">
                <a:solidFill>
                  <a:srgbClr val="EFEFEF"/>
                </a:solidFill>
              </a:rPr>
              <a:t>Keep your file size as small as possible and remove anything extraneous.</a:t>
            </a:r>
            <a:endParaRPr>
              <a:solidFill>
                <a:srgbClr val="EFEFEF"/>
              </a:solidFill>
            </a:endParaRPr>
          </a:p>
          <a:p>
            <a:pPr indent="-317500" lvl="1" marL="914400" rtl="0" algn="l">
              <a:spcBef>
                <a:spcPts val="0"/>
              </a:spcBef>
              <a:spcAft>
                <a:spcPts val="0"/>
              </a:spcAft>
              <a:buSzPts val="1400"/>
              <a:buChar char="○"/>
            </a:pPr>
            <a:r>
              <a:rPr lang="en"/>
              <a:t>No empty layers, blocks, and minimize nodes/endpoints whenever possible.</a:t>
            </a:r>
            <a:endParaRPr/>
          </a:p>
          <a:p>
            <a:pPr indent="-342900" lvl="0" marL="457200" rtl="0" algn="l">
              <a:spcBef>
                <a:spcPts val="0"/>
              </a:spcBef>
              <a:spcAft>
                <a:spcPts val="0"/>
              </a:spcAft>
              <a:buClr>
                <a:srgbClr val="EFEFEF"/>
              </a:buClr>
              <a:buSzPts val="1800"/>
              <a:buChar char="●"/>
            </a:pPr>
            <a:r>
              <a:rPr lang="en">
                <a:solidFill>
                  <a:srgbClr val="EFEFEF"/>
                </a:solidFill>
              </a:rPr>
              <a:t>No large nests of parts. If you need 25 pcs, upload one profile and do qty 25 in the cart.</a:t>
            </a:r>
            <a:endParaRPr>
              <a:solidFill>
                <a:srgbClr val="EFEFEF"/>
              </a:solidFill>
            </a:endParaRPr>
          </a:p>
          <a:p>
            <a:pPr indent="-317500" lvl="1" marL="914400" rtl="0" algn="l">
              <a:spcBef>
                <a:spcPts val="0"/>
              </a:spcBef>
              <a:spcAft>
                <a:spcPts val="0"/>
              </a:spcAft>
              <a:buSzPts val="1400"/>
              <a:buChar char="○"/>
            </a:pPr>
            <a:r>
              <a:rPr lang="en"/>
              <a:t>Large nests or nests with parts all bridged together force the machine to slow down, so the quoting software is going to crank up the price on files that have these.</a:t>
            </a:r>
            <a:endParaRPr/>
          </a:p>
          <a:p>
            <a:pPr indent="-317500" lvl="1" marL="914400" rtl="0" algn="l">
              <a:spcBef>
                <a:spcPts val="0"/>
              </a:spcBef>
              <a:spcAft>
                <a:spcPts val="0"/>
              </a:spcAft>
              <a:buSzPts val="1400"/>
              <a:buChar char="○"/>
            </a:pPr>
            <a:r>
              <a:rPr lang="en"/>
              <a:t>Large nests = large files which increases the likelihood of errors, incorrect cutting, and missing parts.</a:t>
            </a:r>
            <a:endParaRPr/>
          </a:p>
          <a:p>
            <a:pPr indent="-342900" lvl="0" marL="457200" rtl="0" algn="l">
              <a:spcBef>
                <a:spcPts val="0"/>
              </a:spcBef>
              <a:spcAft>
                <a:spcPts val="0"/>
              </a:spcAft>
              <a:buClr>
                <a:srgbClr val="EFEFEF"/>
              </a:buClr>
              <a:buSzPts val="1800"/>
              <a:buChar char="●"/>
            </a:pPr>
            <a:r>
              <a:rPr lang="en">
                <a:solidFill>
                  <a:srgbClr val="EFEFEF"/>
                </a:solidFill>
              </a:rPr>
              <a:t>Piercing the sheet takes time. If you have a hole really close to the edge, make a slot between the two instead.</a:t>
            </a:r>
            <a:endParaRPr>
              <a:solidFill>
                <a:srgbClr val="EFEFEF"/>
              </a:solidFill>
            </a:endParaRPr>
          </a:p>
          <a:p>
            <a:pPr indent="-317500" lvl="1" marL="914400" rtl="0" algn="l">
              <a:spcBef>
                <a:spcPts val="0"/>
              </a:spcBef>
              <a:spcAft>
                <a:spcPts val="0"/>
              </a:spcAft>
              <a:buSzPts val="1400"/>
              <a:buChar char="○"/>
            </a:pPr>
            <a:r>
              <a:rPr lang="en"/>
              <a:t>The .032” between the edge of the part and the hole isn’t going to have much holding power. Putting a .045” slot between the hole edge and the part edge won’t really change the </a:t>
            </a:r>
            <a:r>
              <a:rPr lang="en"/>
              <a:t>screws</a:t>
            </a:r>
            <a:r>
              <a:rPr lang="en"/>
              <a:t> holding power, but it will cut faster by removing a pierce point. </a:t>
            </a:r>
            <a:endParaRPr/>
          </a:p>
        </p:txBody>
      </p:sp>
      <p:pic>
        <p:nvPicPr>
          <p:cNvPr id="144" name="Google Shape;144;p24"/>
          <p:cNvPicPr preferRelativeResize="0"/>
          <p:nvPr/>
        </p:nvPicPr>
        <p:blipFill>
          <a:blip r:embed="rId3">
            <a:alphaModFix/>
          </a:blip>
          <a:stretch>
            <a:fillRect/>
          </a:stretch>
        </p:blipFill>
        <p:spPr>
          <a:xfrm>
            <a:off x="311699" y="4110725"/>
            <a:ext cx="632750" cy="469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Picking a material and hardware.</a:t>
            </a:r>
            <a:endParaRPr/>
          </a:p>
        </p:txBody>
      </p:sp>
      <p:sp>
        <p:nvSpPr>
          <p:cNvPr id="150" name="Google Shape;150;p25"/>
          <p:cNvSpPr txBox="1"/>
          <p:nvPr>
            <p:ph idx="1" type="body"/>
          </p:nvPr>
        </p:nvSpPr>
        <p:spPr>
          <a:xfrm>
            <a:off x="311700" y="1152475"/>
            <a:ext cx="8520600" cy="36549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Going with a stock material in a common thickness makes it easier to get in on the next nest for cutting.</a:t>
            </a:r>
            <a:endParaRPr/>
          </a:p>
          <a:p>
            <a:pPr indent="-342900" lvl="0" marL="457200" rtl="0" algn="l">
              <a:spcBef>
                <a:spcPts val="0"/>
              </a:spcBef>
              <a:spcAft>
                <a:spcPts val="0"/>
              </a:spcAft>
              <a:buSzPts val="1800"/>
              <a:buChar char="●"/>
            </a:pPr>
            <a:r>
              <a:rPr lang="en"/>
              <a:t>Know why you’re picking a specific grade of material</a:t>
            </a:r>
            <a:endParaRPr/>
          </a:p>
          <a:p>
            <a:pPr indent="-317500" lvl="1" marL="914400" rtl="0" algn="l">
              <a:spcBef>
                <a:spcPts val="0"/>
              </a:spcBef>
              <a:spcAft>
                <a:spcPts val="0"/>
              </a:spcAft>
              <a:buSzPts val="1400"/>
              <a:buChar char="○"/>
            </a:pPr>
            <a:r>
              <a:rPr lang="en"/>
              <a:t>Do you need 7075/2024? Will 5052 or 6061 get the job done?</a:t>
            </a:r>
            <a:endParaRPr/>
          </a:p>
          <a:p>
            <a:pPr indent="-317500" lvl="1" marL="914400" rtl="0" algn="l">
              <a:spcBef>
                <a:spcPts val="0"/>
              </a:spcBef>
              <a:spcAft>
                <a:spcPts val="0"/>
              </a:spcAft>
              <a:buSzPts val="1400"/>
              <a:buChar char="○"/>
            </a:pPr>
            <a:r>
              <a:rPr lang="en"/>
              <a:t>What environment are you putting the parts in?</a:t>
            </a:r>
            <a:endParaRPr/>
          </a:p>
          <a:p>
            <a:pPr indent="-317500" lvl="1" marL="914400" rtl="0" algn="l">
              <a:spcBef>
                <a:spcPts val="0"/>
              </a:spcBef>
              <a:spcAft>
                <a:spcPts val="0"/>
              </a:spcAft>
              <a:buSzPts val="1400"/>
              <a:buChar char="○"/>
            </a:pPr>
            <a:r>
              <a:rPr lang="en"/>
              <a:t>How strong does it </a:t>
            </a:r>
            <a:r>
              <a:rPr b="1" lang="en"/>
              <a:t>really</a:t>
            </a:r>
            <a:r>
              <a:rPr lang="en"/>
              <a:t> need to be?</a:t>
            </a:r>
            <a:endParaRPr/>
          </a:p>
          <a:p>
            <a:pPr indent="-342900" lvl="0" marL="457200" rtl="0" algn="l">
              <a:spcBef>
                <a:spcPts val="0"/>
              </a:spcBef>
              <a:spcAft>
                <a:spcPts val="0"/>
              </a:spcAft>
              <a:buSzPts val="1800"/>
              <a:buChar char="●"/>
            </a:pPr>
            <a:r>
              <a:rPr lang="en"/>
              <a:t>Stacking parts for thickness and getting something common like all .125” 6061 AL parts in your order will likely have it shipping faster.</a:t>
            </a:r>
            <a:endParaRPr/>
          </a:p>
          <a:p>
            <a:pPr indent="-342900" lvl="0" marL="457200" rtl="0" algn="l">
              <a:spcBef>
                <a:spcPts val="0"/>
              </a:spcBef>
              <a:spcAft>
                <a:spcPts val="0"/>
              </a:spcAft>
              <a:buSzPts val="1800"/>
              <a:buChar char="●"/>
            </a:pPr>
            <a:r>
              <a:rPr lang="en"/>
              <a:t>Using the same hardware throughout the assembly means you save on buying </a:t>
            </a:r>
            <a:r>
              <a:rPr lang="en"/>
              <a:t>fasteners</a:t>
            </a:r>
            <a:r>
              <a:rPr lang="en"/>
              <a:t>.</a:t>
            </a:r>
            <a:endParaRPr/>
          </a:p>
          <a:p>
            <a:pPr indent="-317500" lvl="1" marL="914400" rtl="0" algn="l">
              <a:spcBef>
                <a:spcPts val="0"/>
              </a:spcBef>
              <a:spcAft>
                <a:spcPts val="0"/>
              </a:spcAft>
              <a:buSzPts val="1400"/>
              <a:buChar char="○"/>
            </a:pPr>
            <a:r>
              <a:rPr lang="en"/>
              <a:t>Unless you collect little green boxes this is a good thing.</a:t>
            </a:r>
            <a:endParaRPr/>
          </a:p>
          <a:p>
            <a:pPr indent="-317500" lvl="1" marL="914400" rtl="0" algn="l">
              <a:spcBef>
                <a:spcPts val="0"/>
              </a:spcBef>
              <a:spcAft>
                <a:spcPts val="0"/>
              </a:spcAft>
              <a:buSzPts val="1400"/>
              <a:buChar char="○"/>
            </a:pPr>
            <a:r>
              <a:rPr lang="en"/>
              <a:t>Having an extra bolt for when one gets dinged or to modify for a tool purpose can save time during assembly.</a:t>
            </a:r>
            <a:endParaRPr/>
          </a:p>
        </p:txBody>
      </p:sp>
      <p:pic>
        <p:nvPicPr>
          <p:cNvPr id="151" name="Google Shape;151;p25"/>
          <p:cNvPicPr preferRelativeResize="0"/>
          <p:nvPr/>
        </p:nvPicPr>
        <p:blipFill>
          <a:blip r:embed="rId3">
            <a:alphaModFix/>
          </a:blip>
          <a:stretch>
            <a:fillRect/>
          </a:stretch>
        </p:blipFill>
        <p:spPr>
          <a:xfrm>
            <a:off x="8300352" y="3848825"/>
            <a:ext cx="531943" cy="269825"/>
          </a:xfrm>
          <a:prstGeom prst="rect">
            <a:avLst/>
          </a:prstGeom>
          <a:noFill/>
          <a:ln>
            <a:noFill/>
          </a:ln>
        </p:spPr>
      </p:pic>
      <p:pic>
        <p:nvPicPr>
          <p:cNvPr id="152" name="Google Shape;152;p25"/>
          <p:cNvPicPr preferRelativeResize="0"/>
          <p:nvPr/>
        </p:nvPicPr>
        <p:blipFill>
          <a:blip r:embed="rId4">
            <a:alphaModFix/>
          </a:blip>
          <a:stretch>
            <a:fillRect/>
          </a:stretch>
        </p:blipFill>
        <p:spPr>
          <a:xfrm>
            <a:off x="6739500" y="3848825"/>
            <a:ext cx="1591276" cy="269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Don’t cut screens, mesh, or lace.</a:t>
            </a:r>
            <a:endParaRPr/>
          </a:p>
        </p:txBody>
      </p:sp>
      <p:sp>
        <p:nvSpPr>
          <p:cNvPr id="158" name="Google Shape;158;p26"/>
          <p:cNvSpPr txBox="1"/>
          <p:nvPr>
            <p:ph idx="1" type="body"/>
          </p:nvPr>
        </p:nvSpPr>
        <p:spPr>
          <a:xfrm>
            <a:off x="311700" y="870825"/>
            <a:ext cx="8520600" cy="406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PCs running the fiber lasers, waterjets, and CO2 lasers out there aren’t gaming computers with tons of memory. If you can’t easily upload it to the company’s website, it is going to crash out the software before the machine starts cutting.</a:t>
            </a:r>
            <a:endParaRPr/>
          </a:p>
          <a:p>
            <a:pPr indent="0" lvl="0" marL="0" rtl="0" algn="l">
              <a:spcBef>
                <a:spcPts val="1200"/>
              </a:spcBef>
              <a:spcAft>
                <a:spcPts val="0"/>
              </a:spcAft>
              <a:buNone/>
            </a:pPr>
            <a:r>
              <a:rPr lang="en"/>
              <a:t>The punch presses that punch screens and mesh have specific tooling designed to keep the resulting sheet flat. </a:t>
            </a:r>
            <a:r>
              <a:rPr lang="en" u="sng"/>
              <a:t>Modern fiber lasers, waterjets, and CO2 lasers do not.</a:t>
            </a:r>
            <a:r>
              <a:rPr lang="en"/>
              <a:t> So parts with lots of holes and material removed will start to bow and warp. Parts that warp intensely in the machine can get caught on the cutting head and get taken for a ride while being turned into metal spaghetti.</a:t>
            </a:r>
            <a:endParaRPr/>
          </a:p>
          <a:p>
            <a:pPr indent="0" lvl="0" marL="0" rtl="0" algn="l">
              <a:spcBef>
                <a:spcPts val="1200"/>
              </a:spcBef>
              <a:spcAft>
                <a:spcPts val="0"/>
              </a:spcAft>
              <a:buNone/>
            </a:pPr>
            <a:r>
              <a:rPr lang="en"/>
              <a:t>Make a frame and weld or fasten screen into it.</a:t>
            </a:r>
            <a:endParaRPr/>
          </a:p>
          <a:p>
            <a:pPr indent="0" lvl="0" marL="0" rtl="0" algn="l">
              <a:lnSpc>
                <a:spcPct val="100000"/>
              </a:lnSpc>
              <a:spcBef>
                <a:spcPts val="1200"/>
              </a:spcBef>
              <a:spcAft>
                <a:spcPts val="1200"/>
              </a:spcAft>
              <a:buNone/>
            </a:pPr>
            <a:r>
              <a:rPr lang="en" sz="1200"/>
              <a:t>Same goes for fairy wings, labyrinths, wave guides, electrical traces, etc. </a:t>
            </a:r>
            <a:endParaRPr sz="1200"/>
          </a:p>
        </p:txBody>
      </p:sp>
      <p:pic>
        <p:nvPicPr>
          <p:cNvPr id="159" name="Google Shape;159;p26" title="Edna.JPG"/>
          <p:cNvPicPr preferRelativeResize="0"/>
          <p:nvPr/>
        </p:nvPicPr>
        <p:blipFill>
          <a:blip r:embed="rId3">
            <a:alphaModFix/>
          </a:blip>
          <a:stretch>
            <a:fillRect/>
          </a:stretch>
        </p:blipFill>
        <p:spPr>
          <a:xfrm>
            <a:off x="6409500" y="3630992"/>
            <a:ext cx="2134875" cy="1428900"/>
          </a:xfrm>
          <a:prstGeom prst="rect">
            <a:avLst/>
          </a:prstGeom>
          <a:noFill/>
          <a:ln>
            <a:noFill/>
          </a:ln>
        </p:spPr>
      </p:pic>
      <p:sp>
        <p:nvSpPr>
          <p:cNvPr id="160" name="Google Shape;160;p26"/>
          <p:cNvSpPr txBox="1"/>
          <p:nvPr/>
        </p:nvSpPr>
        <p:spPr>
          <a:xfrm>
            <a:off x="6409625" y="4578225"/>
            <a:ext cx="2134800" cy="41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FF9900"/>
                </a:solidFill>
              </a:rPr>
              <a:t>NO SCREENS!</a:t>
            </a:r>
            <a:endParaRPr b="1" sz="1800">
              <a:solidFill>
                <a:srgbClr val="FF99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Tabs and Slots for easy welding</a:t>
            </a:r>
            <a:endParaRPr/>
          </a:p>
        </p:txBody>
      </p:sp>
      <p:sp>
        <p:nvSpPr>
          <p:cNvPr id="166" name="Google Shape;166;p27"/>
          <p:cNvSpPr txBox="1"/>
          <p:nvPr>
            <p:ph idx="1" type="body"/>
          </p:nvPr>
        </p:nvSpPr>
        <p:spPr>
          <a:xfrm>
            <a:off x="311700" y="1152475"/>
            <a:ext cx="53928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Why?</a:t>
            </a:r>
            <a:endParaRPr/>
          </a:p>
          <a:p>
            <a:pPr indent="-317500" lvl="1" marL="914400" rtl="0" algn="l">
              <a:spcBef>
                <a:spcPts val="0"/>
              </a:spcBef>
              <a:spcAft>
                <a:spcPts val="0"/>
              </a:spcAft>
              <a:buSzPts val="1400"/>
              <a:buChar char="○"/>
            </a:pPr>
            <a:r>
              <a:rPr lang="en"/>
              <a:t>Slots and tabs act as alignment features to help locate parts in space</a:t>
            </a:r>
            <a:endParaRPr/>
          </a:p>
          <a:p>
            <a:pPr indent="-317500" lvl="1" marL="914400" rtl="0" algn="l">
              <a:spcBef>
                <a:spcPts val="0"/>
              </a:spcBef>
              <a:spcAft>
                <a:spcPts val="0"/>
              </a:spcAft>
              <a:buSzPts val="1400"/>
              <a:buChar char="○"/>
            </a:pPr>
            <a:r>
              <a:rPr lang="en"/>
              <a:t>Can be done in a way to ensure parts </a:t>
            </a:r>
            <a:r>
              <a:rPr b="1" lang="en"/>
              <a:t>won’t</a:t>
            </a:r>
            <a:r>
              <a:rPr lang="en"/>
              <a:t> fit together incorrectly</a:t>
            </a:r>
            <a:endParaRPr/>
          </a:p>
          <a:p>
            <a:pPr indent="-342900" lvl="0" marL="457200" rtl="0" algn="l">
              <a:spcBef>
                <a:spcPts val="0"/>
              </a:spcBef>
              <a:spcAft>
                <a:spcPts val="0"/>
              </a:spcAft>
              <a:buSzPts val="1800"/>
              <a:buChar char="●"/>
            </a:pPr>
            <a:r>
              <a:rPr lang="en"/>
              <a:t>How?</a:t>
            </a:r>
            <a:endParaRPr/>
          </a:p>
          <a:p>
            <a:pPr indent="-317500" lvl="1" marL="914400" rtl="0" algn="l">
              <a:spcBef>
                <a:spcPts val="0"/>
              </a:spcBef>
              <a:spcAft>
                <a:spcPts val="0"/>
              </a:spcAft>
              <a:buSzPts val="1400"/>
              <a:buChar char="○"/>
            </a:pPr>
            <a:r>
              <a:rPr lang="en"/>
              <a:t>Design around nominal sheet thickness for tab thickness</a:t>
            </a:r>
            <a:endParaRPr/>
          </a:p>
          <a:p>
            <a:pPr indent="-317500" lvl="2" marL="1371600" rtl="0" algn="l">
              <a:spcBef>
                <a:spcPts val="0"/>
              </a:spcBef>
              <a:spcAft>
                <a:spcPts val="0"/>
              </a:spcAft>
              <a:buSzPts val="1400"/>
              <a:buChar char="■"/>
            </a:pPr>
            <a:r>
              <a:rPr lang="en"/>
              <a:t>The tighter you make the slot to this the more risk you’ll need to hand finish, but it’ll ensure a less sloppy fit</a:t>
            </a:r>
            <a:endParaRPr/>
          </a:p>
          <a:p>
            <a:pPr indent="-317500" lvl="1" marL="914400" rtl="0" algn="l">
              <a:spcBef>
                <a:spcPts val="0"/>
              </a:spcBef>
              <a:spcAft>
                <a:spcPts val="0"/>
              </a:spcAft>
              <a:buSzPts val="1400"/>
              <a:buChar char="○"/>
            </a:pPr>
            <a:r>
              <a:rPr lang="en"/>
              <a:t>Pick either the slot or tab for a standard dimension, then offset the other for your tolerance/clearances</a:t>
            </a:r>
            <a:endParaRPr/>
          </a:p>
          <a:p>
            <a:pPr indent="-317500" lvl="1" marL="914400" rtl="0" algn="l">
              <a:spcBef>
                <a:spcPts val="0"/>
              </a:spcBef>
              <a:spcAft>
                <a:spcPts val="0"/>
              </a:spcAft>
              <a:buSzPts val="1400"/>
              <a:buChar char="○"/>
            </a:pPr>
            <a:r>
              <a:rPr lang="en"/>
              <a:t>If you’re feeling fancy, you can add puzzle-like features to further aid in alignment and increase weld area length</a:t>
            </a:r>
            <a:endParaRPr/>
          </a:p>
        </p:txBody>
      </p:sp>
      <p:pic>
        <p:nvPicPr>
          <p:cNvPr id="167" name="Google Shape;167;p27"/>
          <p:cNvPicPr preferRelativeResize="0"/>
          <p:nvPr/>
        </p:nvPicPr>
        <p:blipFill rotWithShape="1">
          <a:blip r:embed="rId3">
            <a:alphaModFix/>
          </a:blip>
          <a:srcRect b="17575" l="25417" r="22824" t="20863"/>
          <a:stretch/>
        </p:blipFill>
        <p:spPr>
          <a:xfrm>
            <a:off x="7372146" y="1152475"/>
            <a:ext cx="1460152" cy="1307674"/>
          </a:xfrm>
          <a:prstGeom prst="rect">
            <a:avLst/>
          </a:prstGeom>
          <a:noFill/>
          <a:ln>
            <a:noFill/>
          </a:ln>
        </p:spPr>
      </p:pic>
      <p:pic>
        <p:nvPicPr>
          <p:cNvPr id="168" name="Google Shape;168;p27"/>
          <p:cNvPicPr preferRelativeResize="0"/>
          <p:nvPr/>
        </p:nvPicPr>
        <p:blipFill rotWithShape="1">
          <a:blip r:embed="rId4">
            <a:alphaModFix/>
          </a:blip>
          <a:srcRect b="15448" l="0" r="0" t="15490"/>
          <a:stretch/>
        </p:blipFill>
        <p:spPr>
          <a:xfrm>
            <a:off x="5704575" y="2460150"/>
            <a:ext cx="3127726" cy="1626417"/>
          </a:xfrm>
          <a:prstGeom prst="rect">
            <a:avLst/>
          </a:prstGeom>
          <a:noFill/>
          <a:ln>
            <a:noFill/>
          </a:ln>
        </p:spPr>
      </p:pic>
      <p:pic>
        <p:nvPicPr>
          <p:cNvPr id="169" name="Google Shape;169;p27"/>
          <p:cNvPicPr preferRelativeResize="0"/>
          <p:nvPr/>
        </p:nvPicPr>
        <p:blipFill>
          <a:blip r:embed="rId5">
            <a:alphaModFix/>
          </a:blip>
          <a:stretch>
            <a:fillRect/>
          </a:stretch>
        </p:blipFill>
        <p:spPr>
          <a:xfrm>
            <a:off x="5704578" y="1152475"/>
            <a:ext cx="1667572" cy="13076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Need a Gear or small feature? Stacked Parts in thinner material.</a:t>
            </a:r>
            <a:endParaRPr/>
          </a:p>
        </p:txBody>
      </p:sp>
      <p:sp>
        <p:nvSpPr>
          <p:cNvPr id="175" name="Google Shape;175;p28"/>
          <p:cNvSpPr txBox="1"/>
          <p:nvPr>
            <p:ph idx="1" type="body"/>
          </p:nvPr>
        </p:nvSpPr>
        <p:spPr>
          <a:xfrm>
            <a:off x="311700" y="906475"/>
            <a:ext cx="4969200" cy="4114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Benefits</a:t>
            </a:r>
            <a:endParaRPr/>
          </a:p>
          <a:p>
            <a:pPr indent="-317500" lvl="1" marL="914400" rtl="0" algn="l">
              <a:spcBef>
                <a:spcPts val="0"/>
              </a:spcBef>
              <a:spcAft>
                <a:spcPts val="0"/>
              </a:spcAft>
              <a:buSzPts val="1400"/>
              <a:buChar char="○"/>
            </a:pPr>
            <a:r>
              <a:rPr lang="en"/>
              <a:t>Reduces impact of taper</a:t>
            </a:r>
            <a:endParaRPr/>
          </a:p>
          <a:p>
            <a:pPr indent="-317500" lvl="1" marL="914400" rtl="0" algn="l">
              <a:spcBef>
                <a:spcPts val="0"/>
              </a:spcBef>
              <a:spcAft>
                <a:spcPts val="0"/>
              </a:spcAft>
              <a:buSzPts val="1400"/>
              <a:buChar char="○"/>
            </a:pPr>
            <a:r>
              <a:rPr lang="en"/>
              <a:t>Allows small features to be accurate </a:t>
            </a:r>
            <a:endParaRPr/>
          </a:p>
          <a:p>
            <a:pPr indent="-317500" lvl="1" marL="914400" rtl="0" algn="l">
              <a:spcBef>
                <a:spcPts val="0"/>
              </a:spcBef>
              <a:spcAft>
                <a:spcPts val="0"/>
              </a:spcAft>
              <a:buSzPts val="1400"/>
              <a:buChar char="○"/>
            </a:pPr>
            <a:r>
              <a:rPr lang="en"/>
              <a:t>Reduced heat-affected zone (HAZ)</a:t>
            </a:r>
            <a:endParaRPr/>
          </a:p>
          <a:p>
            <a:pPr indent="-317500" lvl="1" marL="914400" rtl="0" algn="l">
              <a:spcBef>
                <a:spcPts val="0"/>
              </a:spcBef>
              <a:spcAft>
                <a:spcPts val="0"/>
              </a:spcAft>
              <a:buSzPts val="1400"/>
              <a:buChar char="○"/>
            </a:pPr>
            <a:r>
              <a:rPr lang="en"/>
              <a:t>Less cleanup</a:t>
            </a:r>
            <a:endParaRPr/>
          </a:p>
          <a:p>
            <a:pPr indent="-342900" lvl="0" marL="457200" rtl="0" algn="l">
              <a:spcBef>
                <a:spcPts val="0"/>
              </a:spcBef>
              <a:spcAft>
                <a:spcPts val="0"/>
              </a:spcAft>
              <a:buSzPts val="1800"/>
              <a:buChar char="●"/>
            </a:pPr>
            <a:r>
              <a:rPr lang="en"/>
              <a:t>Tips</a:t>
            </a:r>
            <a:endParaRPr/>
          </a:p>
          <a:p>
            <a:pPr indent="-317500" lvl="1" marL="914400" rtl="0" algn="l">
              <a:spcBef>
                <a:spcPts val="0"/>
              </a:spcBef>
              <a:spcAft>
                <a:spcPts val="0"/>
              </a:spcAft>
              <a:buSzPts val="1400"/>
              <a:buChar char="○"/>
            </a:pPr>
            <a:r>
              <a:rPr lang="en"/>
              <a:t>Include keying/alignment features</a:t>
            </a:r>
            <a:endParaRPr/>
          </a:p>
          <a:p>
            <a:pPr indent="-317500" lvl="1" marL="914400" rtl="0" algn="l">
              <a:spcBef>
                <a:spcPts val="0"/>
              </a:spcBef>
              <a:spcAft>
                <a:spcPts val="0"/>
              </a:spcAft>
              <a:buSzPts val="1400"/>
              <a:buChar char="○"/>
            </a:pPr>
            <a:r>
              <a:rPr lang="en"/>
              <a:t>Integrate weight reduction in 2d profile</a:t>
            </a:r>
            <a:endParaRPr/>
          </a:p>
          <a:p>
            <a:pPr indent="-317500" lvl="1" marL="914400" rtl="0" algn="l">
              <a:spcBef>
                <a:spcPts val="0"/>
              </a:spcBef>
              <a:spcAft>
                <a:spcPts val="0"/>
              </a:spcAft>
              <a:buSzPts val="1400"/>
              <a:buChar char="○"/>
            </a:pPr>
            <a:r>
              <a:rPr lang="en"/>
              <a:t>Use the largest viable pitch</a:t>
            </a:r>
            <a:endParaRPr/>
          </a:p>
          <a:p>
            <a:pPr indent="-317500" lvl="1" marL="914400" rtl="0" algn="l">
              <a:spcBef>
                <a:spcPts val="0"/>
              </a:spcBef>
              <a:spcAft>
                <a:spcPts val="0"/>
              </a:spcAft>
              <a:buSzPts val="1400"/>
              <a:buChar char="○"/>
            </a:pPr>
            <a:r>
              <a:rPr lang="en"/>
              <a:t>Use different thicknesses for mating gears</a:t>
            </a:r>
            <a:endParaRPr/>
          </a:p>
          <a:p>
            <a:pPr indent="-317500" lvl="2" marL="1371600" rtl="0" algn="l">
              <a:spcBef>
                <a:spcPts val="0"/>
              </a:spcBef>
              <a:spcAft>
                <a:spcPts val="0"/>
              </a:spcAft>
              <a:buSzPts val="1400"/>
              <a:buChar char="■"/>
            </a:pPr>
            <a:r>
              <a:rPr lang="en"/>
              <a:t>This offset helps ensure load is transferred evenly</a:t>
            </a:r>
            <a:endParaRPr/>
          </a:p>
          <a:p>
            <a:pPr indent="-317500" lvl="1" marL="914400" rtl="0" algn="l">
              <a:spcBef>
                <a:spcPts val="0"/>
              </a:spcBef>
              <a:spcAft>
                <a:spcPts val="0"/>
              </a:spcAft>
              <a:buSzPts val="1400"/>
              <a:buChar char="○"/>
            </a:pPr>
            <a:r>
              <a:rPr lang="en"/>
              <a:t>Use pre-hardened materials</a:t>
            </a:r>
            <a:endParaRPr/>
          </a:p>
          <a:p>
            <a:pPr indent="0" lvl="0" marL="0" rtl="0" algn="l">
              <a:spcBef>
                <a:spcPts val="1200"/>
              </a:spcBef>
              <a:spcAft>
                <a:spcPts val="1200"/>
              </a:spcAft>
              <a:buNone/>
            </a:pPr>
            <a:r>
              <a:rPr lang="en" sz="1200"/>
              <a:t>In depth write-up at https://nearchaos.net/2022/02/2d-profile-gearmaking/</a:t>
            </a:r>
            <a:endParaRPr sz="1200"/>
          </a:p>
        </p:txBody>
      </p:sp>
      <p:pic>
        <p:nvPicPr>
          <p:cNvPr id="176" name="Google Shape;176;p28" title="PXL_20211014_225510035.jpg"/>
          <p:cNvPicPr preferRelativeResize="0"/>
          <p:nvPr/>
        </p:nvPicPr>
        <p:blipFill rotWithShape="1">
          <a:blip r:embed="rId3">
            <a:alphaModFix/>
          </a:blip>
          <a:srcRect b="24852" l="33360" r="4213" t="27316"/>
          <a:stretch/>
        </p:blipFill>
        <p:spPr>
          <a:xfrm>
            <a:off x="4247616" y="1157151"/>
            <a:ext cx="2691533" cy="1546698"/>
          </a:xfrm>
          <a:prstGeom prst="rect">
            <a:avLst/>
          </a:prstGeom>
          <a:noFill/>
          <a:ln>
            <a:noFill/>
          </a:ln>
        </p:spPr>
      </p:pic>
      <p:pic>
        <p:nvPicPr>
          <p:cNvPr id="177" name="Google Shape;177;p28" title="PXL_20220111_195720316.jpg"/>
          <p:cNvPicPr preferRelativeResize="0"/>
          <p:nvPr/>
        </p:nvPicPr>
        <p:blipFill rotWithShape="1">
          <a:blip r:embed="rId4">
            <a:alphaModFix/>
          </a:blip>
          <a:srcRect b="22089" l="22670" r="24681" t="20610"/>
          <a:stretch/>
        </p:blipFill>
        <p:spPr>
          <a:xfrm>
            <a:off x="6939150" y="1152475"/>
            <a:ext cx="1893151" cy="1551364"/>
          </a:xfrm>
          <a:prstGeom prst="rect">
            <a:avLst/>
          </a:prstGeom>
          <a:noFill/>
          <a:ln>
            <a:noFill/>
          </a:ln>
        </p:spPr>
      </p:pic>
      <p:pic>
        <p:nvPicPr>
          <p:cNvPr id="178" name="Google Shape;178;p28"/>
          <p:cNvPicPr preferRelativeResize="0"/>
          <p:nvPr/>
        </p:nvPicPr>
        <p:blipFill>
          <a:blip r:embed="rId5">
            <a:alphaModFix/>
          </a:blip>
          <a:stretch>
            <a:fillRect/>
          </a:stretch>
        </p:blipFill>
        <p:spPr>
          <a:xfrm>
            <a:off x="6549522" y="2703852"/>
            <a:ext cx="2282780" cy="186502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Projects</a:t>
            </a:r>
            <a:endParaRPr/>
          </a:p>
        </p:txBody>
      </p:sp>
      <p:pic>
        <p:nvPicPr>
          <p:cNvPr id="184" name="Google Shape;184;p29"/>
          <p:cNvPicPr preferRelativeResize="0"/>
          <p:nvPr/>
        </p:nvPicPr>
        <p:blipFill>
          <a:blip r:embed="rId3">
            <a:alphaModFix/>
          </a:blip>
          <a:stretch>
            <a:fillRect/>
          </a:stretch>
        </p:blipFill>
        <p:spPr>
          <a:xfrm>
            <a:off x="916425" y="1558122"/>
            <a:ext cx="3655574" cy="2825778"/>
          </a:xfrm>
          <a:prstGeom prst="rect">
            <a:avLst/>
          </a:prstGeom>
          <a:noFill/>
          <a:ln>
            <a:noFill/>
          </a:ln>
        </p:spPr>
      </p:pic>
      <p:pic>
        <p:nvPicPr>
          <p:cNvPr id="185" name="Google Shape;185;p29"/>
          <p:cNvPicPr preferRelativeResize="0"/>
          <p:nvPr/>
        </p:nvPicPr>
        <p:blipFill>
          <a:blip r:embed="rId4">
            <a:alphaModFix/>
          </a:blip>
          <a:stretch>
            <a:fillRect/>
          </a:stretch>
        </p:blipFill>
        <p:spPr>
          <a:xfrm>
            <a:off x="916425" y="1017725"/>
            <a:ext cx="3655572" cy="1203051"/>
          </a:xfrm>
          <a:prstGeom prst="rect">
            <a:avLst/>
          </a:prstGeom>
          <a:noFill/>
          <a:ln>
            <a:noFill/>
          </a:ln>
        </p:spPr>
      </p:pic>
      <p:pic>
        <p:nvPicPr>
          <p:cNvPr id="186" name="Google Shape;186;p29"/>
          <p:cNvPicPr preferRelativeResize="0"/>
          <p:nvPr/>
        </p:nvPicPr>
        <p:blipFill rotWithShape="1">
          <a:blip r:embed="rId5">
            <a:alphaModFix/>
          </a:blip>
          <a:srcRect b="10192" l="0" r="0" t="6257"/>
          <a:stretch/>
        </p:blipFill>
        <p:spPr>
          <a:xfrm>
            <a:off x="4572000" y="3249000"/>
            <a:ext cx="3655572" cy="1134910"/>
          </a:xfrm>
          <a:prstGeom prst="rect">
            <a:avLst/>
          </a:prstGeom>
          <a:noFill/>
          <a:ln>
            <a:noFill/>
          </a:ln>
        </p:spPr>
      </p:pic>
      <p:pic>
        <p:nvPicPr>
          <p:cNvPr id="187" name="Google Shape;187;p29"/>
          <p:cNvPicPr preferRelativeResize="0"/>
          <p:nvPr/>
        </p:nvPicPr>
        <p:blipFill rotWithShape="1">
          <a:blip r:embed="rId6">
            <a:alphaModFix/>
          </a:blip>
          <a:srcRect b="4618" l="6308" r="7979" t="2462"/>
          <a:stretch/>
        </p:blipFill>
        <p:spPr>
          <a:xfrm>
            <a:off x="4572000" y="1017725"/>
            <a:ext cx="3655572" cy="22312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Open Questions</a:t>
            </a:r>
            <a:endParaRPr/>
          </a:p>
        </p:txBody>
      </p:sp>
      <p:sp>
        <p:nvSpPr>
          <p:cNvPr id="193" name="Google Shape;193;p30"/>
          <p:cNvSpPr txBox="1"/>
          <p:nvPr>
            <p:ph idx="1" type="body"/>
          </p:nvPr>
        </p:nvSpPr>
        <p:spPr>
          <a:xfrm>
            <a:off x="311700" y="1152475"/>
            <a:ext cx="8520600" cy="262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Got something specific you’re trying to make?</a:t>
            </a:r>
            <a:endParaRPr/>
          </a:p>
          <a:p>
            <a:pPr indent="0" lvl="0" marL="0" rtl="0" algn="l">
              <a:spcBef>
                <a:spcPts val="1200"/>
              </a:spcBef>
              <a:spcAft>
                <a:spcPts val="0"/>
              </a:spcAft>
              <a:buNone/>
            </a:pPr>
            <a:r>
              <a:rPr lang="en"/>
              <a:t>Not sure where to get a thing?</a:t>
            </a:r>
            <a:endParaRPr/>
          </a:p>
          <a:p>
            <a:pPr indent="0" lvl="0" marL="0" rtl="0" algn="l">
              <a:spcBef>
                <a:spcPts val="1200"/>
              </a:spcBef>
              <a:spcAft>
                <a:spcPts val="1200"/>
              </a:spcAft>
              <a:buNone/>
            </a:pPr>
            <a:r>
              <a:rPr lang="en"/>
              <a:t>We have prizes for good questions, ask away!</a:t>
            </a:r>
            <a:endParaRPr/>
          </a:p>
        </p:txBody>
      </p:sp>
      <p:sp>
        <p:nvSpPr>
          <p:cNvPr id="194" name="Google Shape;194;p30"/>
          <p:cNvSpPr txBox="1"/>
          <p:nvPr>
            <p:ph idx="4294967295" type="subTitle"/>
          </p:nvPr>
        </p:nvSpPr>
        <p:spPr>
          <a:xfrm>
            <a:off x="757475" y="3776276"/>
            <a:ext cx="7801500" cy="7926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en" sz="1800"/>
              <a:t>Slides available for download at</a:t>
            </a:r>
            <a:endParaRPr sz="1800"/>
          </a:p>
          <a:p>
            <a:pPr indent="0" lvl="0" marL="0" rtl="0" algn="ctr">
              <a:spcBef>
                <a:spcPts val="1200"/>
              </a:spcBef>
              <a:spcAft>
                <a:spcPts val="1200"/>
              </a:spcAft>
              <a:buNone/>
            </a:pPr>
            <a:r>
              <a:rPr lang="en" sz="1800"/>
              <a:t>NearChaos.net/DC</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