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0"/>
  </p:notesMasterIdLst>
  <p:sldIdLst>
    <p:sldId id="256" r:id="rId2"/>
    <p:sldId id="257" r:id="rId3"/>
    <p:sldId id="283" r:id="rId4"/>
    <p:sldId id="284" r:id="rId5"/>
    <p:sldId id="285" r:id="rId6"/>
    <p:sldId id="259" r:id="rId7"/>
    <p:sldId id="260" r:id="rId8"/>
    <p:sldId id="262" r:id="rId9"/>
    <p:sldId id="263" r:id="rId10"/>
    <p:sldId id="277" r:id="rId11"/>
    <p:sldId id="279" r:id="rId12"/>
    <p:sldId id="280" r:id="rId13"/>
    <p:sldId id="281" r:id="rId14"/>
    <p:sldId id="282" r:id="rId15"/>
    <p:sldId id="276" r:id="rId16"/>
    <p:sldId id="264" r:id="rId17"/>
    <p:sldId id="269" r:id="rId18"/>
    <p:sldId id="265" r:id="rId19"/>
    <p:sldId id="270" r:id="rId20"/>
    <p:sldId id="271" r:id="rId21"/>
    <p:sldId id="272" r:id="rId22"/>
    <p:sldId id="273" r:id="rId23"/>
    <p:sldId id="274" r:id="rId24"/>
    <p:sldId id="275" r:id="rId25"/>
    <p:sldId id="266" r:id="rId26"/>
    <p:sldId id="278" r:id="rId27"/>
    <p:sldId id="267" r:id="rId28"/>
    <p:sldId id="268"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813"/>
    <a:srgbClr val="4D144C"/>
    <a:srgbClr val="423C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94703"/>
  </p:normalViewPr>
  <p:slideViewPr>
    <p:cSldViewPr snapToGrid="0">
      <p:cViewPr varScale="1">
        <p:scale>
          <a:sx n="147" d="100"/>
          <a:sy n="147" d="100"/>
        </p:scale>
        <p:origin x="96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356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3550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0" y="369395"/>
            <a:ext cx="8520600" cy="744842"/>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4000">
                <a:solidFill>
                  <a:schemeClr val="bg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1114237"/>
            <a:ext cx="8520600" cy="2512488"/>
          </a:xfrm>
          <a:prstGeom prst="rect">
            <a:avLst/>
          </a:prstGeom>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a:solidFill>
                  <a:schemeClr val="bg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bg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solidFill>
                  <a:schemeClr val="bg1"/>
                </a:solidFill>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solidFill>
                  <a:schemeClr val="bg1"/>
                </a:solidFill>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tx1"/>
        </a:solidFill>
        <a:effectLst/>
      </p:bgPr>
    </p:bg>
    <p:spTree>
      <p:nvGrpSpPr>
        <p:cNvPr id="1" name="Shape 5"/>
        <p:cNvGrpSpPr/>
        <p:nvPr/>
      </p:nvGrpSpPr>
      <p:grpSpPr>
        <a:xfrm>
          <a:off x="0" y="0"/>
          <a:ext cx="0" cy="0"/>
          <a:chOff x="0" y="0"/>
          <a:chExt cx="0" cy="0"/>
        </a:xfrm>
      </p:grpSpPr>
      <p:sp>
        <p:nvSpPr>
          <p:cNvPr id="4" name="Right Triangle 3">
            <a:extLst>
              <a:ext uri="{FF2B5EF4-FFF2-40B4-BE49-F238E27FC236}">
                <a16:creationId xmlns:a16="http://schemas.microsoft.com/office/drawing/2014/main" id="{5A75FB67-8546-0444-80C5-5850587B157D}"/>
              </a:ext>
            </a:extLst>
          </p:cNvPr>
          <p:cNvSpPr/>
          <p:nvPr userDrawn="1"/>
        </p:nvSpPr>
        <p:spPr>
          <a:xfrm flipH="1">
            <a:off x="5820973" y="2811610"/>
            <a:ext cx="3335383" cy="2350424"/>
          </a:xfrm>
          <a:prstGeom prst="rtTriangle">
            <a:avLst/>
          </a:prstGeom>
          <a:solidFill>
            <a:srgbClr val="423C39"/>
          </a:solidFill>
          <a:ln>
            <a:solidFill>
              <a:srgbClr val="A8C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cxnSp>
        <p:nvCxnSpPr>
          <p:cNvPr id="9" name="Straight Connector 8">
            <a:extLst>
              <a:ext uri="{FF2B5EF4-FFF2-40B4-BE49-F238E27FC236}">
                <a16:creationId xmlns:a16="http://schemas.microsoft.com/office/drawing/2014/main" id="{7CFCBF71-49B7-9240-A515-4833155D2593}"/>
              </a:ext>
            </a:extLst>
          </p:cNvPr>
          <p:cNvCxnSpPr>
            <a:cxnSpLocks/>
          </p:cNvCxnSpPr>
          <p:nvPr userDrawn="1"/>
        </p:nvCxnSpPr>
        <p:spPr>
          <a:xfrm flipH="1">
            <a:off x="311700" y="458028"/>
            <a:ext cx="7552289" cy="0"/>
          </a:xfrm>
          <a:prstGeom prst="line">
            <a:avLst/>
          </a:prstGeom>
          <a:ln>
            <a:solidFill>
              <a:srgbClr val="A8C813"/>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898D0AC1-3EA5-4730-9ED4-BC883BC6E05F}"/>
              </a:ext>
            </a:extLst>
          </p:cNvPr>
          <p:cNvPicPr>
            <a:picLocks noChangeAspect="1"/>
          </p:cNvPicPr>
          <p:nvPr userDrawn="1"/>
        </p:nvPicPr>
        <p:blipFill>
          <a:blip r:embed="rId4"/>
          <a:stretch>
            <a:fillRect/>
          </a:stretch>
        </p:blipFill>
        <p:spPr>
          <a:xfrm>
            <a:off x="7863989" y="130527"/>
            <a:ext cx="1202034" cy="1201695"/>
          </a:xfrm>
          <a:prstGeom prst="rect">
            <a:avLst/>
          </a:prstGeom>
        </p:spPr>
      </p:pic>
      <p:cxnSp>
        <p:nvCxnSpPr>
          <p:cNvPr id="13" name="Straight Connector 12">
            <a:extLst>
              <a:ext uri="{FF2B5EF4-FFF2-40B4-BE49-F238E27FC236}">
                <a16:creationId xmlns:a16="http://schemas.microsoft.com/office/drawing/2014/main" id="{098146E4-A247-43F5-BCAD-92453DEC081A}"/>
              </a:ext>
            </a:extLst>
          </p:cNvPr>
          <p:cNvCxnSpPr>
            <a:cxnSpLocks/>
          </p:cNvCxnSpPr>
          <p:nvPr userDrawn="1"/>
        </p:nvCxnSpPr>
        <p:spPr>
          <a:xfrm flipH="1">
            <a:off x="309638" y="1005850"/>
            <a:ext cx="7552289" cy="0"/>
          </a:xfrm>
          <a:prstGeom prst="line">
            <a:avLst/>
          </a:prstGeom>
          <a:ln>
            <a:solidFill>
              <a:srgbClr val="4D144C"/>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able, piece, sitting, suitcase&#10;&#10;Description automatically generated">
            <a:extLst>
              <a:ext uri="{FF2B5EF4-FFF2-40B4-BE49-F238E27FC236}">
                <a16:creationId xmlns:a16="http://schemas.microsoft.com/office/drawing/2014/main" id="{09437FE5-51AF-4A5D-8681-3DE86731AED1}"/>
              </a:ext>
            </a:extLst>
          </p:cNvPr>
          <p:cNvPicPr>
            <a:picLocks noChangeAspect="1"/>
          </p:cNvPicPr>
          <p:nvPr userDrawn="1"/>
        </p:nvPicPr>
        <p:blipFill>
          <a:blip r:embed="rId5"/>
          <a:stretch>
            <a:fillRect/>
          </a:stretch>
        </p:blipFill>
        <p:spPr>
          <a:xfrm>
            <a:off x="7280467" y="3789629"/>
            <a:ext cx="1853514" cy="1390939"/>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NearChaosResearch" TargetMode="External"/><Relationship Id="rId7" Type="http://schemas.openxmlformats.org/officeDocument/2006/relationships/hyperlink" Target="https://www.youtube.com/c/MikeNC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twitch.tv/nearchaosmike" TargetMode="External"/><Relationship Id="rId5" Type="http://schemas.openxmlformats.org/officeDocument/2006/relationships/hyperlink" Target="https://www.instagram.com/nearchaosmike/" TargetMode="External"/><Relationship Id="rId4" Type="http://schemas.openxmlformats.org/officeDocument/2006/relationships/hyperlink" Target="https://twitter.com/NearChao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17.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0.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3.wdp"/><Relationship Id="rId4" Type="http://schemas.openxmlformats.org/officeDocument/2006/relationships/image" Target="../media/image24.png"/><Relationship Id="rId9" Type="http://schemas.microsoft.com/office/2007/relationships/hdphoto" Target="../media/hdphoto15.wdp"/></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jpeg"/><Relationship Id="rId7" Type="http://schemas.openxmlformats.org/officeDocument/2006/relationships/image" Target="../media/image33.gif"/><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gif"/><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hyperlink" Target="https://rectifiedrobotics.com/" TargetMode="External"/><Relationship Id="rId13" Type="http://schemas.openxmlformats.org/officeDocument/2006/relationships/hyperlink" Target="https://www.mcmaster.com/" TargetMode="External"/><Relationship Id="rId3" Type="http://schemas.openxmlformats.org/officeDocument/2006/relationships/hyperlink" Target="https://www.fingertechrobotics.com/" TargetMode="External"/><Relationship Id="rId7" Type="http://schemas.openxmlformats.org/officeDocument/2006/relationships/hyperlink" Target="https://hobbyking.com/" TargetMode="External"/><Relationship Id="rId12" Type="http://schemas.openxmlformats.org/officeDocument/2006/relationships/hyperlink" Target="https://www.servocity.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teamwhyachi.com/" TargetMode="External"/><Relationship Id="rId11" Type="http://schemas.openxmlformats.org/officeDocument/2006/relationships/hyperlink" Target="https://www.botkits.com/" TargetMode="External"/><Relationship Id="rId5" Type="http://schemas.openxmlformats.org/officeDocument/2006/relationships/hyperlink" Target="https://www.robotmarketplace.com/" TargetMode="External"/><Relationship Id="rId15" Type="http://schemas.openxmlformats.org/officeDocument/2006/relationships/hyperlink" Target="https://botbitz.com.au/" TargetMode="External"/><Relationship Id="rId10" Type="http://schemas.openxmlformats.org/officeDocument/2006/relationships/hyperlink" Target="https://kitbots.com/" TargetMode="External"/><Relationship Id="rId4" Type="http://schemas.openxmlformats.org/officeDocument/2006/relationships/hyperlink" Target="http://banebots.com/" TargetMode="External"/><Relationship Id="rId9" Type="http://schemas.openxmlformats.org/officeDocument/2006/relationships/hyperlink" Target="https://www.andymark.com/" TargetMode="External"/><Relationship Id="rId14" Type="http://schemas.openxmlformats.org/officeDocument/2006/relationships/hyperlink" Target="https://www.pololu.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autodesk.com/products/fusion-360/pricing" TargetMode="External"/><Relationship Id="rId7" Type="http://schemas.openxmlformats.org/officeDocument/2006/relationships/image" Target="../media/image71.png"/><Relationship Id="rId2" Type="http://schemas.openxmlformats.org/officeDocument/2006/relationships/hyperlink" Target="https://www.solidworks.com/support/community-download"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www.onshape.com/en/"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sendcutsend.com/" TargetMode="External"/><Relationship Id="rId7" Type="http://schemas.openxmlformats.org/officeDocument/2006/relationships/image" Target="../media/image72.png"/><Relationship Id="rId2" Type="http://schemas.openxmlformats.org/officeDocument/2006/relationships/hyperlink" Target="http://teamwhyachi.com/" TargetMode="External"/><Relationship Id="rId1" Type="http://schemas.openxmlformats.org/officeDocument/2006/relationships/slideLayout" Target="../slideLayouts/slideLayout2.xml"/><Relationship Id="rId6" Type="http://schemas.openxmlformats.org/officeDocument/2006/relationships/hyperlink" Target="https://www.shapeways.com/" TargetMode="External"/><Relationship Id="rId5" Type="http://schemas.openxmlformats.org/officeDocument/2006/relationships/hyperlink" Target="https://www.oshcut.com/" TargetMode="External"/><Relationship Id="rId10" Type="http://schemas.openxmlformats.org/officeDocument/2006/relationships/image" Target="../media/image75.png"/><Relationship Id="rId4" Type="http://schemas.openxmlformats.org/officeDocument/2006/relationships/hyperlink" Target="https://www.coremarkmetals.com/" TargetMode="External"/><Relationship Id="rId9"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hyperlink" Target="https://www.amazon.com/RioBotz-Combat-Tutorial-Antonio-Meggiolaro/dp/1448697050" TargetMode="External"/><Relationship Id="rId2" Type="http://schemas.openxmlformats.org/officeDocument/2006/relationships/hyperlink" Target="http://sparc.tools/?p=131" TargetMode="Externa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hyperlink" Target="http://meggi.usuarios.rdc.puc-rio.br/docs/riobotz_combot_tutorial.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22.wdp"/><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0.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82.png"/><Relationship Id="rId4" Type="http://schemas.openxmlformats.org/officeDocument/2006/relationships/image" Target="../media/image79.png"/><Relationship Id="rId9" Type="http://schemas.microsoft.com/office/2007/relationships/hdphoto" Target="../media/hdphoto20.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buildersdb.com/" TargetMode="External"/><Relationship Id="rId2" Type="http://schemas.openxmlformats.org/officeDocument/2006/relationships/hyperlink" Target="https://www.robotcombatevents.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parc.tool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robotbattles.com/rules.ht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microsoft.com/office/2007/relationships/hdphoto" Target="../media/hdphoto1.wdp"/><Relationship Id="rId4" Type="http://schemas.openxmlformats.org/officeDocument/2006/relationships/image" Target="../media/image6.jpe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bg1"/>
                </a:solidFill>
              </a:rPr>
              <a:t>Robot Combat 101</a:t>
            </a:r>
            <a:endParaRPr sz="4000" dirty="0">
              <a:solidFill>
                <a:schemeClr val="bg1"/>
              </a:solidFill>
            </a:endParaRPr>
          </a:p>
        </p:txBody>
      </p:sp>
      <p:sp>
        <p:nvSpPr>
          <p:cNvPr id="55" name="Google Shape;55;p13"/>
          <p:cNvSpPr txBox="1">
            <a:spLocks noGrp="1"/>
          </p:cNvSpPr>
          <p:nvPr>
            <p:ph type="subTitle" idx="1"/>
          </p:nvPr>
        </p:nvSpPr>
        <p:spPr>
          <a:xfrm>
            <a:off x="311700" y="1114237"/>
            <a:ext cx="8520600" cy="17760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Mike Jeffries</a:t>
            </a:r>
          </a:p>
          <a:p>
            <a:pPr marL="0" lvl="0" indent="0" algn="l" rtl="0">
              <a:spcBef>
                <a:spcPts val="0"/>
              </a:spcBef>
              <a:spcAft>
                <a:spcPts val="0"/>
              </a:spcAft>
              <a:buNone/>
            </a:pPr>
            <a:r>
              <a:rPr lang="en-US" sz="2000" dirty="0"/>
              <a:t>Near Chaos Research</a:t>
            </a:r>
          </a:p>
          <a:p>
            <a:pPr marL="0" lvl="0" indent="0" algn="l" rtl="0">
              <a:spcBef>
                <a:spcPts val="0"/>
              </a:spcBef>
              <a:spcAft>
                <a:spcPts val="0"/>
              </a:spcAft>
              <a:buNone/>
            </a:pPr>
            <a:r>
              <a:rPr lang="en-US" sz="2000" dirty="0">
                <a:solidFill>
                  <a:schemeClr val="bg1"/>
                </a:solidFill>
              </a:rPr>
              <a:t>Mike@NearChaos.net</a:t>
            </a:r>
            <a:endParaRPr sz="2000" dirty="0">
              <a:solidFill>
                <a:schemeClr val="bg1"/>
              </a:solidFill>
            </a:endParaRPr>
          </a:p>
        </p:txBody>
      </p:sp>
      <p:sp>
        <p:nvSpPr>
          <p:cNvPr id="4" name="Google Shape;55;p13">
            <a:extLst>
              <a:ext uri="{FF2B5EF4-FFF2-40B4-BE49-F238E27FC236}">
                <a16:creationId xmlns:a16="http://schemas.microsoft.com/office/drawing/2014/main" id="{076D4B46-B011-4863-BCCF-1D6BFC209307}"/>
              </a:ext>
            </a:extLst>
          </p:cNvPr>
          <p:cNvSpPr txBox="1">
            <a:spLocks/>
          </p:cNvSpPr>
          <p:nvPr/>
        </p:nvSpPr>
        <p:spPr>
          <a:xfrm>
            <a:off x="311700" y="2998071"/>
            <a:ext cx="8520600" cy="17760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2800"/>
              <a:buFont typeface="Arial"/>
              <a:buNone/>
              <a:defRPr sz="2800" b="0" i="0" u="none" strike="noStrike" cap="none">
                <a:solidFill>
                  <a:schemeClr val="bg1"/>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1200" dirty="0">
                <a:solidFill>
                  <a:srgbClr val="A8C813"/>
                </a:solidFill>
                <a:hlinkClick r:id="rId3">
                  <a:extLst>
                    <a:ext uri="{A12FA001-AC4F-418D-AE19-62706E023703}">
                      <ahyp:hlinkClr xmlns:ahyp="http://schemas.microsoft.com/office/drawing/2018/hyperlinkcolor" val="tx"/>
                    </a:ext>
                  </a:extLst>
                </a:hlinkClick>
              </a:rPr>
              <a:t>http://nearchaos.net/</a:t>
            </a:r>
          </a:p>
          <a:p>
            <a:pPr marL="0" indent="0"/>
            <a:r>
              <a:rPr lang="en-US" sz="1200" dirty="0">
                <a:solidFill>
                  <a:srgbClr val="A8C813"/>
                </a:solidFill>
                <a:hlinkClick r:id="rId3">
                  <a:extLst>
                    <a:ext uri="{A12FA001-AC4F-418D-AE19-62706E023703}">
                      <ahyp:hlinkClr xmlns:ahyp="http://schemas.microsoft.com/office/drawing/2018/hyperlinkcolor" val="tx"/>
                    </a:ext>
                  </a:extLst>
                </a:hlinkClick>
              </a:rPr>
              <a:t>https://www.facebook.com/NearChaosResearch</a:t>
            </a:r>
            <a:endParaRPr lang="en-US" sz="1200" dirty="0">
              <a:solidFill>
                <a:srgbClr val="A8C813"/>
              </a:solidFill>
            </a:endParaRPr>
          </a:p>
          <a:p>
            <a:pPr marL="0" indent="0"/>
            <a:r>
              <a:rPr lang="en-US" sz="1200" dirty="0">
                <a:solidFill>
                  <a:srgbClr val="A8C813"/>
                </a:solidFill>
                <a:hlinkClick r:id="rId4">
                  <a:extLst>
                    <a:ext uri="{A12FA001-AC4F-418D-AE19-62706E023703}">
                      <ahyp:hlinkClr xmlns:ahyp="http://schemas.microsoft.com/office/drawing/2018/hyperlinkcolor" val="tx"/>
                    </a:ext>
                  </a:extLst>
                </a:hlinkClick>
              </a:rPr>
              <a:t>https://twitter.com/NearChaos</a:t>
            </a:r>
            <a:endParaRPr lang="en-US" sz="1200" dirty="0">
              <a:solidFill>
                <a:srgbClr val="A8C813"/>
              </a:solidFill>
            </a:endParaRPr>
          </a:p>
          <a:p>
            <a:pPr marL="0" indent="0"/>
            <a:r>
              <a:rPr lang="en-US" sz="1200" dirty="0">
                <a:solidFill>
                  <a:srgbClr val="A8C813"/>
                </a:solidFill>
                <a:hlinkClick r:id="rId5">
                  <a:extLst>
                    <a:ext uri="{A12FA001-AC4F-418D-AE19-62706E023703}">
                      <ahyp:hlinkClr xmlns:ahyp="http://schemas.microsoft.com/office/drawing/2018/hyperlinkcolor" val="tx"/>
                    </a:ext>
                  </a:extLst>
                </a:hlinkClick>
              </a:rPr>
              <a:t>https://www.instagram.com/nearchaosmike/</a:t>
            </a:r>
            <a:endParaRPr lang="en-US" sz="1200" dirty="0">
              <a:solidFill>
                <a:srgbClr val="A8C813"/>
              </a:solidFill>
            </a:endParaRPr>
          </a:p>
          <a:p>
            <a:pPr marL="0" indent="0"/>
            <a:r>
              <a:rPr lang="en-US" sz="1200" dirty="0">
                <a:solidFill>
                  <a:srgbClr val="A8C813"/>
                </a:solidFill>
                <a:hlinkClick r:id="rId6">
                  <a:extLst>
                    <a:ext uri="{A12FA001-AC4F-418D-AE19-62706E023703}">
                      <ahyp:hlinkClr xmlns:ahyp="http://schemas.microsoft.com/office/drawing/2018/hyperlinkcolor" val="tx"/>
                    </a:ext>
                  </a:extLst>
                </a:hlinkClick>
              </a:rPr>
              <a:t>https://www.twitch.tv/nearchaosmike</a:t>
            </a:r>
            <a:endParaRPr lang="en-US" sz="1200" dirty="0">
              <a:solidFill>
                <a:srgbClr val="A8C813"/>
              </a:solidFill>
            </a:endParaRPr>
          </a:p>
          <a:p>
            <a:pPr marL="0" indent="0"/>
            <a:r>
              <a:rPr lang="en-US" sz="1200" b="0" i="0" dirty="0">
                <a:solidFill>
                  <a:srgbClr val="A8C813"/>
                </a:solidFill>
                <a:effectLst/>
                <a:latin typeface="Roboto"/>
                <a:hlinkClick r:id="rId7">
                  <a:extLst>
                    <a:ext uri="{A12FA001-AC4F-418D-AE19-62706E023703}">
                      <ahyp:hlinkClr xmlns:ahyp="http://schemas.microsoft.com/office/drawing/2018/hyperlinkcolor" val="tx"/>
                    </a:ext>
                  </a:extLst>
                </a:hlinkClick>
              </a:rPr>
              <a:t>https://www.youtube.com/c/MikeNCR</a:t>
            </a:r>
            <a:r>
              <a:rPr lang="en-US" sz="1200" b="0" i="0" dirty="0">
                <a:solidFill>
                  <a:srgbClr val="A8C813"/>
                </a:solidFill>
                <a:effectLst/>
                <a:latin typeface="Roboto"/>
              </a:rPr>
              <a:t> </a:t>
            </a:r>
            <a:endParaRPr lang="en-US" sz="1200" dirty="0">
              <a:solidFill>
                <a:srgbClr val="A8C81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4759"/>
    </mc:Choice>
    <mc:Fallback xmlns="">
      <p:transition spd="slow" advTm="147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7481-148E-4117-A447-2EE5734D50C5}"/>
              </a:ext>
            </a:extLst>
          </p:cNvPr>
          <p:cNvSpPr>
            <a:spLocks noGrp="1"/>
          </p:cNvSpPr>
          <p:nvPr>
            <p:ph type="title"/>
          </p:nvPr>
        </p:nvSpPr>
        <p:spPr/>
        <p:txBody>
          <a:bodyPr/>
          <a:lstStyle/>
          <a:p>
            <a:r>
              <a:rPr lang="en-US" dirty="0"/>
              <a:t>Basics – Materials</a:t>
            </a:r>
          </a:p>
        </p:txBody>
      </p:sp>
      <p:sp>
        <p:nvSpPr>
          <p:cNvPr id="3" name="Text Placeholder 2">
            <a:extLst>
              <a:ext uri="{FF2B5EF4-FFF2-40B4-BE49-F238E27FC236}">
                <a16:creationId xmlns:a16="http://schemas.microsoft.com/office/drawing/2014/main" id="{0BBE7F4C-CCBC-419D-AFA0-737372942546}"/>
              </a:ext>
            </a:extLst>
          </p:cNvPr>
          <p:cNvSpPr>
            <a:spLocks noGrp="1"/>
          </p:cNvSpPr>
          <p:nvPr>
            <p:ph type="body" idx="1"/>
          </p:nvPr>
        </p:nvSpPr>
        <p:spPr>
          <a:xfrm>
            <a:off x="311700" y="1152475"/>
            <a:ext cx="2138286" cy="3416400"/>
          </a:xfrm>
        </p:spPr>
        <p:txBody>
          <a:bodyPr/>
          <a:lstStyle/>
          <a:p>
            <a:r>
              <a:rPr lang="en-US" dirty="0"/>
              <a:t>Metals</a:t>
            </a:r>
          </a:p>
          <a:p>
            <a:r>
              <a:rPr lang="en-US" dirty="0"/>
              <a:t>Plastics</a:t>
            </a:r>
          </a:p>
          <a:p>
            <a:r>
              <a:rPr lang="en-US" dirty="0"/>
              <a:t>Woods</a:t>
            </a:r>
          </a:p>
          <a:p>
            <a:r>
              <a:rPr lang="en-US" dirty="0"/>
              <a:t>Composites</a:t>
            </a:r>
          </a:p>
        </p:txBody>
      </p:sp>
      <p:pic>
        <p:nvPicPr>
          <p:cNvPr id="15" name="Picture 14">
            <a:extLst>
              <a:ext uri="{FF2B5EF4-FFF2-40B4-BE49-F238E27FC236}">
                <a16:creationId xmlns:a16="http://schemas.microsoft.com/office/drawing/2014/main" id="{E5AD1DB4-2FCF-42B4-B3B2-2EED4D8DCB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97" t="3797" r="22162" b="2325"/>
          <a:stretch/>
        </p:blipFill>
        <p:spPr>
          <a:xfrm>
            <a:off x="2449986" y="1152475"/>
            <a:ext cx="3680847" cy="3287231"/>
          </a:xfrm>
          <a:prstGeom prst="rect">
            <a:avLst/>
          </a:prstGeom>
        </p:spPr>
      </p:pic>
      <p:sp>
        <p:nvSpPr>
          <p:cNvPr id="16" name="Text Placeholder 3">
            <a:extLst>
              <a:ext uri="{FF2B5EF4-FFF2-40B4-BE49-F238E27FC236}">
                <a16:creationId xmlns:a16="http://schemas.microsoft.com/office/drawing/2014/main" id="{3546399D-C92F-434C-8D20-4AAF0276AE60}"/>
              </a:ext>
            </a:extLst>
          </p:cNvPr>
          <p:cNvSpPr>
            <a:spLocks noGrp="1"/>
          </p:cNvSpPr>
          <p:nvPr>
            <p:ph type="body" idx="2"/>
          </p:nvPr>
        </p:nvSpPr>
        <p:spPr>
          <a:xfrm>
            <a:off x="6223752" y="1152475"/>
            <a:ext cx="2859288" cy="3416400"/>
          </a:xfrm>
        </p:spPr>
        <p:txBody>
          <a:bodyPr/>
          <a:lstStyle/>
          <a:p>
            <a:r>
              <a:rPr lang="en-US" dirty="0"/>
              <a:t>Vendors</a:t>
            </a:r>
          </a:p>
          <a:p>
            <a:pPr marL="800100" lvl="1" indent="-342900">
              <a:spcBef>
                <a:spcPts val="0"/>
              </a:spcBef>
              <a:buFont typeface="Arial" panose="020B0604020202020204" pitchFamily="34" charset="0"/>
              <a:buChar char="•"/>
            </a:pPr>
            <a:r>
              <a:rPr lang="en-US" dirty="0"/>
              <a:t>McMaster-Carr</a:t>
            </a:r>
          </a:p>
          <a:p>
            <a:pPr marL="800100" lvl="1" indent="-342900">
              <a:spcBef>
                <a:spcPts val="0"/>
              </a:spcBef>
              <a:buFont typeface="Arial" panose="020B0604020202020204" pitchFamily="34" charset="0"/>
              <a:buChar char="•"/>
            </a:pPr>
            <a:r>
              <a:rPr lang="en-US" dirty="0"/>
              <a:t>Online Metals</a:t>
            </a:r>
          </a:p>
          <a:p>
            <a:pPr marL="800100" lvl="1" indent="-342900">
              <a:spcBef>
                <a:spcPts val="0"/>
              </a:spcBef>
              <a:buFont typeface="Arial" panose="020B0604020202020204" pitchFamily="34" charset="0"/>
              <a:buChar char="•"/>
            </a:pPr>
            <a:r>
              <a:rPr lang="en-US" dirty="0"/>
              <a:t>Metal Supermarkets</a:t>
            </a:r>
          </a:p>
          <a:p>
            <a:pPr marL="800100" lvl="1" indent="-342900">
              <a:spcBef>
                <a:spcPts val="0"/>
              </a:spcBef>
              <a:buFont typeface="Arial" panose="020B0604020202020204" pitchFamily="34" charset="0"/>
              <a:buChar char="•"/>
            </a:pPr>
            <a:r>
              <a:rPr lang="en-US" dirty="0" err="1"/>
              <a:t>ePlastics</a:t>
            </a:r>
            <a:endParaRPr lang="en-US" dirty="0"/>
          </a:p>
          <a:p>
            <a:pPr marL="800100" lvl="1" indent="-342900">
              <a:spcBef>
                <a:spcPts val="0"/>
              </a:spcBef>
              <a:buFont typeface="Arial" panose="020B0604020202020204" pitchFamily="34" charset="0"/>
              <a:buChar char="•"/>
            </a:pPr>
            <a:r>
              <a:rPr lang="en-US" dirty="0" err="1"/>
              <a:t>FibreGlast</a:t>
            </a:r>
            <a:endParaRPr lang="en-US" dirty="0"/>
          </a:p>
          <a:p>
            <a:pPr marL="800100" lvl="1" indent="-342900">
              <a:spcBef>
                <a:spcPts val="0"/>
              </a:spcBef>
              <a:buFont typeface="Arial" panose="020B0604020202020204" pitchFamily="34" charset="0"/>
              <a:buChar char="•"/>
            </a:pPr>
            <a:r>
              <a:rPr lang="en-US" dirty="0" err="1"/>
              <a:t>Ebay</a:t>
            </a:r>
            <a:endParaRPr lang="en-US" dirty="0"/>
          </a:p>
          <a:p>
            <a:pPr marL="800100" lvl="1" indent="-342900">
              <a:spcBef>
                <a:spcPts val="0"/>
              </a:spcBef>
              <a:buFont typeface="Arial" panose="020B0604020202020204" pitchFamily="34" charset="0"/>
              <a:buChar char="•"/>
            </a:pPr>
            <a:r>
              <a:rPr lang="en-US" dirty="0" err="1"/>
              <a:t>DragonPlate</a:t>
            </a:r>
            <a:endParaRPr lang="en-US" dirty="0"/>
          </a:p>
          <a:p>
            <a:pPr marL="609600" lvl="1" indent="0">
              <a:buNone/>
            </a:pPr>
            <a:endParaRPr lang="en-US" dirty="0"/>
          </a:p>
        </p:txBody>
      </p:sp>
    </p:spTree>
    <p:extLst>
      <p:ext uri="{BB962C8B-B14F-4D97-AF65-F5344CB8AC3E}">
        <p14:creationId xmlns:p14="http://schemas.microsoft.com/office/powerpoint/2010/main" val="348525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7481-148E-4117-A447-2EE5734D50C5}"/>
              </a:ext>
            </a:extLst>
          </p:cNvPr>
          <p:cNvSpPr>
            <a:spLocks noGrp="1"/>
          </p:cNvSpPr>
          <p:nvPr>
            <p:ph type="title"/>
          </p:nvPr>
        </p:nvSpPr>
        <p:spPr/>
        <p:txBody>
          <a:bodyPr/>
          <a:lstStyle/>
          <a:p>
            <a:r>
              <a:rPr lang="en-US" dirty="0"/>
              <a:t>Basics – Materials</a:t>
            </a:r>
          </a:p>
        </p:txBody>
      </p:sp>
      <p:sp>
        <p:nvSpPr>
          <p:cNvPr id="3" name="Text Placeholder 2">
            <a:extLst>
              <a:ext uri="{FF2B5EF4-FFF2-40B4-BE49-F238E27FC236}">
                <a16:creationId xmlns:a16="http://schemas.microsoft.com/office/drawing/2014/main" id="{0BBE7F4C-CCBC-419D-AFA0-737372942546}"/>
              </a:ext>
            </a:extLst>
          </p:cNvPr>
          <p:cNvSpPr>
            <a:spLocks noGrp="1"/>
          </p:cNvSpPr>
          <p:nvPr>
            <p:ph type="body" idx="1"/>
          </p:nvPr>
        </p:nvSpPr>
        <p:spPr>
          <a:xfrm>
            <a:off x="311699" y="1152475"/>
            <a:ext cx="2821559" cy="3416400"/>
          </a:xfrm>
        </p:spPr>
        <p:txBody>
          <a:bodyPr/>
          <a:lstStyle/>
          <a:p>
            <a:r>
              <a:rPr lang="en-US" dirty="0"/>
              <a:t>Metals</a:t>
            </a:r>
          </a:p>
          <a:p>
            <a:pPr lvl="1">
              <a:spcBef>
                <a:spcPts val="0"/>
              </a:spcBef>
              <a:buFont typeface="Arial" panose="020B0604020202020204" pitchFamily="34" charset="0"/>
              <a:buChar char="•"/>
            </a:pPr>
            <a:r>
              <a:rPr lang="en-US" dirty="0"/>
              <a:t>Steel</a:t>
            </a:r>
          </a:p>
          <a:p>
            <a:pPr lvl="2">
              <a:spcBef>
                <a:spcPts val="0"/>
              </a:spcBef>
              <a:buFont typeface="Arial" panose="020B0604020202020204" pitchFamily="34" charset="0"/>
              <a:buChar char="•"/>
            </a:pPr>
            <a:r>
              <a:rPr lang="en-US" dirty="0"/>
              <a:t>4130</a:t>
            </a:r>
          </a:p>
          <a:p>
            <a:pPr lvl="2">
              <a:spcBef>
                <a:spcPts val="0"/>
              </a:spcBef>
              <a:buFont typeface="Arial" panose="020B0604020202020204" pitchFamily="34" charset="0"/>
              <a:buChar char="•"/>
            </a:pPr>
            <a:r>
              <a:rPr lang="en-US" dirty="0"/>
              <a:t>AR*00</a:t>
            </a:r>
          </a:p>
          <a:p>
            <a:pPr lvl="2">
              <a:spcBef>
                <a:spcPts val="0"/>
              </a:spcBef>
              <a:buFont typeface="Arial" panose="020B0604020202020204" pitchFamily="34" charset="0"/>
              <a:buChar char="•"/>
            </a:pPr>
            <a:r>
              <a:rPr lang="en-US" dirty="0"/>
              <a:t>S7</a:t>
            </a:r>
          </a:p>
          <a:p>
            <a:pPr lvl="2">
              <a:spcBef>
                <a:spcPts val="0"/>
              </a:spcBef>
              <a:buFont typeface="Arial" panose="020B0604020202020204" pitchFamily="34" charset="0"/>
              <a:buChar char="•"/>
            </a:pPr>
            <a:r>
              <a:rPr lang="en-US" dirty="0"/>
              <a:t>Other</a:t>
            </a:r>
          </a:p>
          <a:p>
            <a:pPr lvl="1">
              <a:spcBef>
                <a:spcPts val="0"/>
              </a:spcBef>
              <a:buFont typeface="Arial" panose="020B0604020202020204" pitchFamily="34" charset="0"/>
              <a:buChar char="•"/>
            </a:pPr>
            <a:r>
              <a:rPr lang="en-US" dirty="0"/>
              <a:t>Aluminum</a:t>
            </a:r>
          </a:p>
          <a:p>
            <a:pPr lvl="2">
              <a:spcBef>
                <a:spcPts val="0"/>
              </a:spcBef>
              <a:buFont typeface="Arial" panose="020B0604020202020204" pitchFamily="34" charset="0"/>
              <a:buChar char="•"/>
            </a:pPr>
            <a:r>
              <a:rPr lang="en-US" dirty="0"/>
              <a:t>6061</a:t>
            </a:r>
          </a:p>
          <a:p>
            <a:pPr lvl="2">
              <a:spcBef>
                <a:spcPts val="0"/>
              </a:spcBef>
              <a:buFont typeface="Arial" panose="020B0604020202020204" pitchFamily="34" charset="0"/>
              <a:buChar char="•"/>
            </a:pPr>
            <a:r>
              <a:rPr lang="en-US" dirty="0"/>
              <a:t>7075</a:t>
            </a:r>
          </a:p>
          <a:p>
            <a:pPr lvl="2">
              <a:spcBef>
                <a:spcPts val="0"/>
              </a:spcBef>
              <a:buFont typeface="Arial" panose="020B0604020202020204" pitchFamily="34" charset="0"/>
              <a:buChar char="•"/>
            </a:pPr>
            <a:r>
              <a:rPr lang="en-US" dirty="0"/>
              <a:t>Other</a:t>
            </a:r>
          </a:p>
          <a:p>
            <a:pPr lvl="1">
              <a:spcBef>
                <a:spcPts val="0"/>
              </a:spcBef>
              <a:buFont typeface="Arial" panose="020B0604020202020204" pitchFamily="34" charset="0"/>
              <a:buChar char="•"/>
            </a:pPr>
            <a:r>
              <a:rPr lang="en-US" dirty="0"/>
              <a:t>Titanium</a:t>
            </a:r>
          </a:p>
          <a:p>
            <a:pPr lvl="2">
              <a:spcBef>
                <a:spcPts val="0"/>
              </a:spcBef>
              <a:buFont typeface="Arial" panose="020B0604020202020204" pitchFamily="34" charset="0"/>
              <a:buChar char="•"/>
            </a:pPr>
            <a:r>
              <a:rPr lang="en-US" dirty="0"/>
              <a:t>6al4v (Grade 5)</a:t>
            </a:r>
          </a:p>
          <a:p>
            <a:pPr lvl="1">
              <a:spcBef>
                <a:spcPts val="0"/>
              </a:spcBef>
              <a:buFont typeface="Arial" panose="020B0604020202020204" pitchFamily="34" charset="0"/>
              <a:buChar char="•"/>
            </a:pPr>
            <a:r>
              <a:rPr lang="en-US" dirty="0"/>
              <a:t>Magnesium</a:t>
            </a:r>
          </a:p>
          <a:p>
            <a:pPr lvl="2">
              <a:spcBef>
                <a:spcPts val="0"/>
              </a:spcBef>
              <a:buFont typeface="Arial" panose="020B0604020202020204" pitchFamily="34" charset="0"/>
              <a:buChar char="•"/>
            </a:pPr>
            <a:r>
              <a:rPr lang="en-US" dirty="0"/>
              <a:t>AZ31B</a:t>
            </a:r>
          </a:p>
        </p:txBody>
      </p:sp>
      <p:pic>
        <p:nvPicPr>
          <p:cNvPr id="4098" name="Picture 2">
            <a:extLst>
              <a:ext uri="{FF2B5EF4-FFF2-40B4-BE49-F238E27FC236}">
                <a16:creationId xmlns:a16="http://schemas.microsoft.com/office/drawing/2014/main" id="{2D44DB74-C593-43FE-9E15-A1B5707A16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614">
                        <a14:foregroundMark x1="32982" y1="56711" x2="32982" y2="56711"/>
                        <a14:foregroundMark x1="33246" y1="56184" x2="33246" y2="56184"/>
                        <a14:foregroundMark x1="90614" y1="62105" x2="90614" y2="62105"/>
                        <a14:foregroundMark x1="43509" y1="28289" x2="43509" y2="28289"/>
                        <a14:foregroundMark x1="44123" y1="30395" x2="44123" y2="30395"/>
                        <a14:backgroundMark x1="39912" y1="55000" x2="39912" y2="55000"/>
                        <a14:backgroundMark x1="37105" y1="24079" x2="37105" y2="24079"/>
                        <a14:backgroundMark x1="47719" y1="50000" x2="47719" y2="50000"/>
                        <a14:backgroundMark x1="44386" y1="48947" x2="44386" y2="48947"/>
                        <a14:backgroundMark x1="50351" y1="52237" x2="50351" y2="52237"/>
                        <a14:backgroundMark x1="49211" y1="51053" x2="49211" y2="51053"/>
                        <a14:backgroundMark x1="79474" y1="73026" x2="79474" y2="73026"/>
                        <a14:backgroundMark x1="49649" y1="51447" x2="49649" y2="51447"/>
                        <a14:backgroundMark x1="43246" y1="49868" x2="43246" y2="49868"/>
                      </a14:backgroundRemoval>
                    </a14:imgEffect>
                  </a14:imgLayer>
                </a14:imgProps>
              </a:ext>
              <a:ext uri="{28A0092B-C50C-407E-A947-70E740481C1C}">
                <a14:useLocalDpi xmlns:a14="http://schemas.microsoft.com/office/drawing/2010/main" val="0"/>
              </a:ext>
            </a:extLst>
          </a:blip>
          <a:srcRect/>
          <a:stretch>
            <a:fillRect/>
          </a:stretch>
        </p:blipFill>
        <p:spPr bwMode="auto">
          <a:xfrm>
            <a:off x="1897341" y="3334069"/>
            <a:ext cx="3092096" cy="20613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57434C8-7DDE-446E-B4BB-28863441A45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0" b="90000" l="10000" r="90000">
                        <a14:foregroundMark x1="33158" y1="8947" x2="33158" y2="8947"/>
                        <a14:foregroundMark x1="46930" y1="48684" x2="46930" y2="48684"/>
                        <a14:foregroundMark x1="43772" y1="50921" x2="43772" y2="50921"/>
                        <a14:foregroundMark x1="41053" y1="53421" x2="41053" y2="53421"/>
                        <a14:foregroundMark x1="38158" y1="56447" x2="38158" y2="56447"/>
                        <a14:foregroundMark x1="39825" y1="56316" x2="39825" y2="56316"/>
                        <a14:foregroundMark x1="39035" y1="55658" x2="33246" y2="58816"/>
                        <a14:foregroundMark x1="33246" y1="58816" x2="20263" y2="73289"/>
                        <a14:foregroundMark x1="25965" y1="68421" x2="36404" y2="59079"/>
                        <a14:foregroundMark x1="79649" y1="22105" x2="64474" y2="33026"/>
                        <a14:foregroundMark x1="44912" y1="50658" x2="44912" y2="50658"/>
                        <a14:foregroundMark x1="23070" y1="71711" x2="23070" y2="71711"/>
                        <a14:foregroundMark x1="21140" y1="73158" x2="21140" y2="73158"/>
                        <a14:foregroundMark x1="26404" y1="68684" x2="26404" y2="68684"/>
                        <a14:foregroundMark x1="29912" y1="65921" x2="29912" y2="65921"/>
                        <a14:foregroundMark x1="28509" y1="67105" x2="28509" y2="67105"/>
                        <a14:foregroundMark x1="29211" y1="66711" x2="29211" y2="66711"/>
                        <a14:foregroundMark x1="27105" y1="68553" x2="27105" y2="68553"/>
                        <a14:foregroundMark x1="20965" y1="74079" x2="20965" y2="74079"/>
                        <a14:foregroundMark x1="22105" y1="73289" x2="22105" y2="73289"/>
                        <a14:foregroundMark x1="28070" y1="67632" x2="28070" y2="67632"/>
                        <a14:foregroundMark x1="27719" y1="68158" x2="27719" y2="68158"/>
                        <a14:foregroundMark x1="65614" y1="33289" x2="65614" y2="33289"/>
                        <a14:foregroundMark x1="64561" y1="34079" x2="64561" y2="34079"/>
                        <a14:foregroundMark x1="80877" y1="7500" x2="80877" y2="7500"/>
                        <a14:backgroundMark x1="66053" y1="35526" x2="66053" y2="35526"/>
                        <a14:backgroundMark x1="78684" y1="26053" x2="78684" y2="26053"/>
                        <a14:backgroundMark x1="64298" y1="35789" x2="64298" y2="35789"/>
                        <a14:backgroundMark x1="63509" y1="36579" x2="63509" y2="36579"/>
                        <a14:backgroundMark x1="46491" y1="51579" x2="46491" y2="51579"/>
                        <a14:backgroundMark x1="79737" y1="44868" x2="79737" y2="44868"/>
                        <a14:backgroundMark x1="22632" y1="76974" x2="22632" y2="76974"/>
                        <a14:backgroundMark x1="25351" y1="72368" x2="25351" y2="72368"/>
                        <a14:backgroundMark x1="26228" y1="71579" x2="26228" y2="71579"/>
                      </a14:backgroundRemoval>
                    </a14:imgEffect>
                  </a14:imgLayer>
                </a14:imgProps>
              </a:ext>
              <a:ext uri="{28A0092B-C50C-407E-A947-70E740481C1C}">
                <a14:useLocalDpi xmlns:a14="http://schemas.microsoft.com/office/drawing/2010/main" val="0"/>
              </a:ext>
            </a:extLst>
          </a:blip>
          <a:srcRect/>
          <a:stretch>
            <a:fillRect/>
          </a:stretch>
        </p:blipFill>
        <p:spPr bwMode="auto">
          <a:xfrm>
            <a:off x="5850480" y="1250106"/>
            <a:ext cx="3542901" cy="236193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52AC512-8C12-4DDA-89F4-DDFC40CCC69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395" l="7895" r="91404">
                        <a14:foregroundMark x1="7895" y1="64605" x2="7895" y2="64605"/>
                        <a14:foregroundMark x1="91404" y1="40921" x2="91404" y2="40921"/>
                        <a14:foregroundMark x1="72368" y1="33553" x2="72368" y2="33553"/>
                        <a14:foregroundMark x1="54825" y1="45526" x2="59649" y2="39474"/>
                        <a14:foregroundMark x1="59649" y1="39474" x2="59737" y2="39474"/>
                        <a14:foregroundMark x1="19561" y1="90395" x2="19561" y2="90395"/>
                        <a14:backgroundMark x1="29737" y1="63421" x2="29737" y2="63421"/>
                        <a14:backgroundMark x1="30000" y1="60921" x2="31316" y2="68289"/>
                        <a14:backgroundMark x1="48596" y1="70395" x2="49912" y2="71974"/>
                        <a14:backgroundMark x1="77807" y1="63421" x2="78860" y2="63421"/>
                        <a14:backgroundMark x1="79825" y1="63816" x2="78070" y2="63421"/>
                        <a14:backgroundMark x1="77105" y1="61974" x2="77632" y2="64605"/>
                        <a14:backgroundMark x1="77193" y1="61842" x2="78947" y2="63684"/>
                        <a14:backgroundMark x1="77807" y1="62105" x2="79912" y2="63684"/>
                        <a14:backgroundMark x1="80000" y1="63158" x2="81140" y2="64079"/>
                        <a14:backgroundMark x1="92018" y1="50000" x2="92018"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2977591" y="1697716"/>
            <a:ext cx="3293517" cy="219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397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45B52DDB-5FDD-4F42-AED7-F81AE183292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158" b="90000" l="10000" r="90000">
                        <a14:foregroundMark x1="77895" y1="8158" x2="77895" y2="8158"/>
                      </a14:backgroundRemoval>
                    </a14:imgEffect>
                  </a14:imgLayer>
                </a14:imgProps>
              </a:ext>
              <a:ext uri="{28A0092B-C50C-407E-A947-70E740481C1C}">
                <a14:useLocalDpi xmlns:a14="http://schemas.microsoft.com/office/drawing/2010/main" val="0"/>
              </a:ext>
            </a:extLst>
          </a:blip>
          <a:srcRect/>
          <a:stretch>
            <a:fillRect/>
          </a:stretch>
        </p:blipFill>
        <p:spPr bwMode="auto">
          <a:xfrm>
            <a:off x="3983383" y="1705063"/>
            <a:ext cx="5560504" cy="3707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D57481-148E-4117-A447-2EE5734D50C5}"/>
              </a:ext>
            </a:extLst>
          </p:cNvPr>
          <p:cNvSpPr>
            <a:spLocks noGrp="1"/>
          </p:cNvSpPr>
          <p:nvPr>
            <p:ph type="title"/>
          </p:nvPr>
        </p:nvSpPr>
        <p:spPr/>
        <p:txBody>
          <a:bodyPr/>
          <a:lstStyle/>
          <a:p>
            <a:r>
              <a:rPr lang="en-US" dirty="0"/>
              <a:t>Basics – Materials</a:t>
            </a:r>
          </a:p>
        </p:txBody>
      </p:sp>
      <p:sp>
        <p:nvSpPr>
          <p:cNvPr id="3" name="Text Placeholder 2">
            <a:extLst>
              <a:ext uri="{FF2B5EF4-FFF2-40B4-BE49-F238E27FC236}">
                <a16:creationId xmlns:a16="http://schemas.microsoft.com/office/drawing/2014/main" id="{0BBE7F4C-CCBC-419D-AFA0-737372942546}"/>
              </a:ext>
            </a:extLst>
          </p:cNvPr>
          <p:cNvSpPr>
            <a:spLocks noGrp="1"/>
          </p:cNvSpPr>
          <p:nvPr>
            <p:ph type="body" idx="1"/>
          </p:nvPr>
        </p:nvSpPr>
        <p:spPr>
          <a:xfrm>
            <a:off x="311700" y="1152475"/>
            <a:ext cx="2608550" cy="3416400"/>
          </a:xfrm>
        </p:spPr>
        <p:txBody>
          <a:bodyPr/>
          <a:lstStyle/>
          <a:p>
            <a:r>
              <a:rPr lang="en-US" dirty="0"/>
              <a:t>Plastics</a:t>
            </a:r>
          </a:p>
          <a:p>
            <a:pPr lvl="1">
              <a:spcBef>
                <a:spcPts val="0"/>
              </a:spcBef>
              <a:buFont typeface="Arial" panose="020B0604020202020204" pitchFamily="34" charset="0"/>
              <a:buChar char="•"/>
            </a:pPr>
            <a:r>
              <a:rPr lang="en-US" dirty="0"/>
              <a:t>UHMW-PE</a:t>
            </a:r>
          </a:p>
          <a:p>
            <a:pPr lvl="1">
              <a:spcBef>
                <a:spcPts val="0"/>
              </a:spcBef>
              <a:buFont typeface="Arial" panose="020B0604020202020204" pitchFamily="34" charset="0"/>
              <a:buChar char="•"/>
            </a:pPr>
            <a:r>
              <a:rPr lang="en-US" dirty="0"/>
              <a:t>HDPE</a:t>
            </a:r>
          </a:p>
          <a:p>
            <a:pPr lvl="1">
              <a:spcBef>
                <a:spcPts val="0"/>
              </a:spcBef>
              <a:buFont typeface="Arial" panose="020B0604020202020204" pitchFamily="34" charset="0"/>
              <a:buChar char="•"/>
            </a:pPr>
            <a:r>
              <a:rPr lang="en-US" dirty="0"/>
              <a:t>Polycarbonate</a:t>
            </a:r>
          </a:p>
          <a:p>
            <a:pPr lvl="1">
              <a:spcBef>
                <a:spcPts val="0"/>
              </a:spcBef>
              <a:buFont typeface="Arial" panose="020B0604020202020204" pitchFamily="34" charset="0"/>
              <a:buChar char="•"/>
            </a:pPr>
            <a:r>
              <a:rPr lang="en-US" dirty="0"/>
              <a:t>Nylon</a:t>
            </a:r>
          </a:p>
          <a:p>
            <a:pPr lvl="1">
              <a:spcBef>
                <a:spcPts val="0"/>
              </a:spcBef>
              <a:buFont typeface="Arial" panose="020B0604020202020204" pitchFamily="34" charset="0"/>
              <a:buChar char="•"/>
            </a:pPr>
            <a:r>
              <a:rPr lang="en-US" dirty="0"/>
              <a:t>Acetal/Delrin</a:t>
            </a:r>
          </a:p>
          <a:p>
            <a:pPr lvl="1">
              <a:spcBef>
                <a:spcPts val="0"/>
              </a:spcBef>
              <a:buFont typeface="Arial" panose="020B0604020202020204" pitchFamily="34" charset="0"/>
              <a:buChar char="•"/>
            </a:pPr>
            <a:r>
              <a:rPr lang="en-US" dirty="0"/>
              <a:t>PTFE/Teflon</a:t>
            </a:r>
          </a:p>
        </p:txBody>
      </p:sp>
      <p:pic>
        <p:nvPicPr>
          <p:cNvPr id="5" name="Picture 4">
            <a:extLst>
              <a:ext uri="{FF2B5EF4-FFF2-40B4-BE49-F238E27FC236}">
                <a16:creationId xmlns:a16="http://schemas.microsoft.com/office/drawing/2014/main" id="{D37881DB-31C9-45D8-93AE-5B31CB2694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7" b="97347" l="2707" r="95869">
                        <a14:foregroundMark x1="7265" y1="45306" x2="7265" y2="45306"/>
                        <a14:foregroundMark x1="2991" y1="50408" x2="2991" y2="50408"/>
                        <a14:foregroundMark x1="34188" y1="92857" x2="34188" y2="92857"/>
                        <a14:foregroundMark x1="34330" y1="97755" x2="34330" y2="97755"/>
                        <a14:foregroundMark x1="95869" y1="26122" x2="95869" y2="26122"/>
                        <a14:foregroundMark x1="61823" y1="7143" x2="61823" y2="7143"/>
                        <a14:foregroundMark x1="57550" y1="1837" x2="57550" y2="1837"/>
                        <a14:backgroundMark x1="34900" y1="43265" x2="34900" y2="43265"/>
                        <a14:backgroundMark x1="33618" y1="42857" x2="33618" y2="42857"/>
                      </a14:backgroundRemoval>
                    </a14:imgEffect>
                  </a14:imgLayer>
                </a14:imgProps>
              </a:ext>
            </a:extLst>
          </a:blip>
          <a:stretch>
            <a:fillRect/>
          </a:stretch>
        </p:blipFill>
        <p:spPr>
          <a:xfrm>
            <a:off x="311700" y="2860675"/>
            <a:ext cx="3079790" cy="2149711"/>
          </a:xfrm>
          <a:prstGeom prst="rect">
            <a:avLst/>
          </a:prstGeom>
        </p:spPr>
      </p:pic>
      <p:pic>
        <p:nvPicPr>
          <p:cNvPr id="3074" name="Picture 2">
            <a:extLst>
              <a:ext uri="{FF2B5EF4-FFF2-40B4-BE49-F238E27FC236}">
                <a16:creationId xmlns:a16="http://schemas.microsoft.com/office/drawing/2014/main" id="{58B5A76F-D837-43C4-8117-ED8904B483E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11" b="90000" l="10000" r="90439">
                        <a14:foregroundMark x1="27632" y1="9342" x2="27632" y2="9342"/>
                        <a14:foregroundMark x1="31842" y1="26842" x2="31842" y2="26842"/>
                        <a14:foregroundMark x1="33860" y1="27237" x2="33860" y2="27237"/>
                        <a14:foregroundMark x1="35702" y1="28158" x2="35702" y2="28158"/>
                        <a14:foregroundMark x1="34737" y1="27632" x2="34737" y2="27632"/>
                        <a14:foregroundMark x1="36579" y1="28816" x2="36579" y2="28816"/>
                        <a14:foregroundMark x1="37544" y1="29211" x2="37544" y2="29211"/>
                        <a14:foregroundMark x1="39035" y1="29868" x2="39035" y2="29868"/>
                        <a14:foregroundMark x1="37895" y1="29211" x2="37895" y2="29211"/>
                        <a14:foregroundMark x1="40000" y1="30658" x2="40000" y2="30658"/>
                        <a14:foregroundMark x1="40789" y1="31316" x2="40789" y2="31316"/>
                        <a14:foregroundMark x1="41930" y1="31579" x2="41930" y2="31579"/>
                        <a14:foregroundMark x1="40965" y1="31053" x2="40965" y2="31053"/>
                        <a14:foregroundMark x1="43246" y1="31974" x2="43246" y2="31974"/>
                        <a14:foregroundMark x1="44386" y1="31974" x2="44386" y2="31974"/>
                        <a14:foregroundMark x1="46491" y1="32237" x2="46491" y2="32237"/>
                        <a14:foregroundMark x1="47807" y1="32500" x2="47807" y2="32500"/>
                        <a14:foregroundMark x1="51228" y1="32105" x2="51228" y2="32105"/>
                        <a14:foregroundMark x1="57807" y1="33684" x2="57807" y2="33684"/>
                        <a14:foregroundMark x1="57544" y1="33026" x2="57544" y2="33026"/>
                        <a14:foregroundMark x1="64649" y1="37368" x2="64649" y2="37368"/>
                        <a14:foregroundMark x1="68070" y1="40526" x2="68070" y2="40526"/>
                        <a14:foregroundMark x1="73772" y1="42895" x2="73772" y2="42895"/>
                        <a14:foregroundMark x1="90439" y1="60263" x2="90439" y2="60263"/>
                        <a14:foregroundMark x1="45526" y1="32237" x2="45526" y2="32237"/>
                        <a14:foregroundMark x1="45088" y1="31974" x2="45088" y2="31974"/>
                        <a14:foregroundMark x1="45965" y1="31974" x2="45965" y2="31974"/>
                      </a14:backgroundRemoval>
                    </a14:imgEffect>
                  </a14:imgLayer>
                </a14:imgProps>
              </a:ext>
              <a:ext uri="{28A0092B-C50C-407E-A947-70E740481C1C}">
                <a14:useLocalDpi xmlns:a14="http://schemas.microsoft.com/office/drawing/2010/main" val="0"/>
              </a:ext>
            </a:extLst>
          </a:blip>
          <a:srcRect/>
          <a:stretch>
            <a:fillRect/>
          </a:stretch>
        </p:blipFill>
        <p:spPr bwMode="auto">
          <a:xfrm>
            <a:off x="5247814" y="1063996"/>
            <a:ext cx="2695019" cy="17966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47C1D9C-8EFF-46C5-BD86-A0A237E8F42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132" b="91053" l="10000" r="90000">
                        <a14:foregroundMark x1="36754" y1="5132" x2="36754" y2="5132"/>
                        <a14:foregroundMark x1="71140" y1="91053" x2="71140" y2="91053"/>
                        <a14:foregroundMark x1="27544" y1="65526" x2="27544" y2="65526"/>
                        <a14:foregroundMark x1="22281" y1="65395" x2="22281" y2="65395"/>
                        <a14:foregroundMark x1="64386" y1="60395" x2="64386" y2="60395"/>
                        <a14:foregroundMark x1="66228" y1="61447" x2="66228" y2="61447"/>
                        <a14:backgroundMark x1="34825" y1="23158" x2="34825" y2="23158"/>
                        <a14:backgroundMark x1="37105" y1="23684" x2="37105" y2="23684"/>
                        <a14:backgroundMark x1="37895" y1="27895" x2="37895" y2="27895"/>
                        <a14:backgroundMark x1="37281" y1="30263" x2="37281" y2="30263"/>
                        <a14:backgroundMark x1="38596" y1="32500" x2="38596" y2="32500"/>
                        <a14:backgroundMark x1="39649" y1="28553" x2="39649" y2="28553"/>
                        <a14:backgroundMark x1="40351" y1="31316" x2="40351" y2="31316"/>
                        <a14:backgroundMark x1="40702" y1="36711" x2="40702" y2="36711"/>
                        <a14:backgroundMark x1="43246" y1="37368" x2="43246" y2="37368"/>
                        <a14:backgroundMark x1="44912" y1="41711" x2="44912" y2="41711"/>
                        <a14:backgroundMark x1="46228" y1="45921" x2="46228" y2="45921"/>
                        <a14:backgroundMark x1="49298" y1="48421" x2="49298" y2="48421"/>
                        <a14:backgroundMark x1="51667" y1="53289" x2="51667" y2="53289"/>
                        <a14:backgroundMark x1="47982" y1="50395" x2="47982" y2="50395"/>
                      </a14:backgroundRemoval>
                    </a14:imgEffect>
                  </a14:imgLayer>
                </a14:imgProps>
              </a:ext>
              <a:ext uri="{28A0092B-C50C-407E-A947-70E740481C1C}">
                <a14:useLocalDpi xmlns:a14="http://schemas.microsoft.com/office/drawing/2010/main" val="0"/>
              </a:ext>
            </a:extLst>
          </a:blip>
          <a:srcRect/>
          <a:stretch>
            <a:fillRect/>
          </a:stretch>
        </p:blipFill>
        <p:spPr bwMode="auto">
          <a:xfrm>
            <a:off x="2785797" y="1036075"/>
            <a:ext cx="3740248" cy="249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30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7481-148E-4117-A447-2EE5734D50C5}"/>
              </a:ext>
            </a:extLst>
          </p:cNvPr>
          <p:cNvSpPr>
            <a:spLocks noGrp="1"/>
          </p:cNvSpPr>
          <p:nvPr>
            <p:ph type="title"/>
          </p:nvPr>
        </p:nvSpPr>
        <p:spPr/>
        <p:txBody>
          <a:bodyPr/>
          <a:lstStyle/>
          <a:p>
            <a:r>
              <a:rPr lang="en-US" dirty="0"/>
              <a:t>Basics – Materials</a:t>
            </a:r>
          </a:p>
        </p:txBody>
      </p:sp>
      <p:sp>
        <p:nvSpPr>
          <p:cNvPr id="3" name="Text Placeholder 2">
            <a:extLst>
              <a:ext uri="{FF2B5EF4-FFF2-40B4-BE49-F238E27FC236}">
                <a16:creationId xmlns:a16="http://schemas.microsoft.com/office/drawing/2014/main" id="{0BBE7F4C-CCBC-419D-AFA0-737372942546}"/>
              </a:ext>
            </a:extLst>
          </p:cNvPr>
          <p:cNvSpPr>
            <a:spLocks noGrp="1"/>
          </p:cNvSpPr>
          <p:nvPr>
            <p:ph type="body" idx="1"/>
          </p:nvPr>
        </p:nvSpPr>
        <p:spPr>
          <a:xfrm>
            <a:off x="311700" y="1152475"/>
            <a:ext cx="2608550" cy="3416400"/>
          </a:xfrm>
        </p:spPr>
        <p:txBody>
          <a:bodyPr/>
          <a:lstStyle/>
          <a:p>
            <a:r>
              <a:rPr lang="en-US" dirty="0"/>
              <a:t>Woods</a:t>
            </a:r>
          </a:p>
          <a:p>
            <a:pPr lvl="1">
              <a:spcBef>
                <a:spcPts val="0"/>
              </a:spcBef>
              <a:buFont typeface="Arial" panose="020B0604020202020204" pitchFamily="34" charset="0"/>
              <a:buChar char="•"/>
            </a:pPr>
            <a:r>
              <a:rPr lang="en-US" dirty="0"/>
              <a:t>Baltic Birch Plywood</a:t>
            </a:r>
          </a:p>
          <a:p>
            <a:pPr lvl="1">
              <a:spcBef>
                <a:spcPts val="0"/>
              </a:spcBef>
              <a:buFont typeface="Arial" panose="020B0604020202020204" pitchFamily="34" charset="0"/>
              <a:buChar char="•"/>
            </a:pPr>
            <a:r>
              <a:rPr lang="en-US" dirty="0"/>
              <a:t>Lumber</a:t>
            </a:r>
          </a:p>
          <a:p>
            <a:pPr lvl="1">
              <a:spcBef>
                <a:spcPts val="0"/>
              </a:spcBef>
            </a:pPr>
            <a:endParaRPr lang="en-US" dirty="0"/>
          </a:p>
        </p:txBody>
      </p:sp>
      <p:pic>
        <p:nvPicPr>
          <p:cNvPr id="1026" name="Picture 2" descr="Homemade BattleBot and how I did it. - YouTube">
            <a:extLst>
              <a:ext uri="{FF2B5EF4-FFF2-40B4-BE49-F238E27FC236}">
                <a16:creationId xmlns:a16="http://schemas.microsoft.com/office/drawing/2014/main" id="{3F1353E3-7407-4D22-B1E5-FD8F1CB1683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606" b="96274" l="2144" r="98775">
                        <a14:foregroundMark x1="49770" y1="11741" x2="59533" y2="9597"/>
                        <a14:foregroundMark x1="59533" y1="9597" x2="94908" y2="30934"/>
                        <a14:foregroundMark x1="94908" y1="30934" x2="94832" y2="44206"/>
                        <a14:foregroundMark x1="94832" y1="44206" x2="65314" y2="99336"/>
                        <a14:foregroundMark x1="65314" y1="99336" x2="52221" y2="99796"/>
                        <a14:foregroundMark x1="52221" y1="99796" x2="35490" y2="86371"/>
                        <a14:foregroundMark x1="35490" y1="86371" x2="3560" y2="51200"/>
                        <a14:foregroundMark x1="3560" y1="51200" x2="1417" y2="38642"/>
                        <a14:foregroundMark x1="1417" y1="38642" x2="7657" y2="28127"/>
                        <a14:foregroundMark x1="7657" y1="28127" x2="50306" y2="10005"/>
                        <a14:foregroundMark x1="1302" y1="33844" x2="2144" y2="47575"/>
                        <a14:foregroundMark x1="2144" y1="47575" x2="3101" y2="50995"/>
                        <a14:foregroundMark x1="35758" y1="69015" x2="60222" y2="92802"/>
                        <a14:foregroundMark x1="60222" y1="92802" x2="66998" y2="96274"/>
                        <a14:foregroundMark x1="92994" y1="46401" x2="98775" y2="34201"/>
                        <a14:foregroundMark x1="62366" y1="10720" x2="58920" y2="7606"/>
                        <a14:foregroundMark x1="96861" y1="44155" x2="98775" y2="40735"/>
                        <a14:foregroundMark x1="78828" y1="63196" x2="73583" y2="69678"/>
                        <a14:backgroundMark x1="99043" y1="42266" x2="99043" y2="42266"/>
                        <a14:backgroundMark x1="99694" y1="40378" x2="99694" y2="40378"/>
                      </a14:backgroundRemoval>
                    </a14:imgEffect>
                  </a14:imgLayer>
                </a14:imgProps>
              </a:ext>
              <a:ext uri="{28A0092B-C50C-407E-A947-70E740481C1C}">
                <a14:useLocalDpi xmlns:a14="http://schemas.microsoft.com/office/drawing/2010/main" val="0"/>
              </a:ext>
            </a:extLst>
          </a:blip>
          <a:srcRect b="2604"/>
          <a:stretch/>
        </p:blipFill>
        <p:spPr bwMode="auto">
          <a:xfrm>
            <a:off x="3268731" y="2159597"/>
            <a:ext cx="3298281" cy="2409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81AD692-41B4-4223-9205-653AA3A8257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04" b="89488" l="2982" r="97706">
                        <a14:foregroundMark x1="5796" y1="41651" x2="17431" y2="61186"/>
                        <a14:foregroundMark x1="2982" y1="36927" x2="5302" y2="40822"/>
                        <a14:foregroundMark x1="82798" y1="62534" x2="88991" y2="58491"/>
                        <a14:foregroundMark x1="95183" y1="69003" x2="87844" y2="48787"/>
                        <a14:foregroundMark x1="95413" y1="50404" x2="87844" y2="34232"/>
                        <a14:foregroundMark x1="87844" y1="34232" x2="79358" y2="26954"/>
                        <a14:foregroundMark x1="25459" y1="76819" x2="17431" y2="59838"/>
                        <a14:foregroundMark x1="14220" y1="65229" x2="11660" y2="59570"/>
                        <a14:foregroundMark x1="44954" y1="65768" x2="53899" y2="63612"/>
                        <a14:foregroundMark x1="39450" y1="66307" x2="51376" y2="59569"/>
                        <a14:foregroundMark x1="30275" y1="69272" x2="25229" y2="71698"/>
                        <a14:foregroundMark x1="72936" y1="65768" x2="83945" y2="52022"/>
                        <a14:foregroundMark x1="83945" y1="52022" x2="85321" y2="44474"/>
                        <a14:foregroundMark x1="95872" y1="59838" x2="95413" y2="70350"/>
                        <a14:foregroundMark x1="26376" y1="80054" x2="94037" y2="71698"/>
                        <a14:foregroundMark x1="93349" y1="73854" x2="38761" y2="79784"/>
                        <a14:foregroundMark x1="92890" y1="42588" x2="97706" y2="48248"/>
                        <a14:foregroundMark x1="73165" y1="24798" x2="62844" y2="25876"/>
                        <a14:foregroundMark x1="9404" y1="29650" x2="21789" y2="29650"/>
                        <a14:foregroundMark x1="21560" y1="49596" x2="30505" y2="44205"/>
                        <a14:foregroundMark x1="15596" y1="70081" x2="13182" y2="65414"/>
                        <a14:foregroundMark x1="46560" y1="80323" x2="80046" y2="78167"/>
                        <a14:foregroundMark x1="9862" y1="59299" x2="3670" y2="39892"/>
                        <a14:foregroundMark x1="11009" y1="61186" x2="3440" y2="40162"/>
                        <a14:foregroundMark x1="3211" y1="42049" x2="5505" y2="45822"/>
                        <a14:backgroundMark x1="3468" y1="47307" x2="9862" y2="66846"/>
                        <a14:backgroundMark x1="1835" y1="42318" x2="2029" y2="42910"/>
                        <a14:backgroundMark x1="82569" y1="81941" x2="64679" y2="88679"/>
                        <a14:backgroundMark x1="96560" y1="78976" x2="99771" y2="78437"/>
                      </a14:backgroundRemoval>
                    </a14:imgEffect>
                  </a14:imgLayer>
                </a14:imgProps>
              </a:ext>
              <a:ext uri="{28A0092B-C50C-407E-A947-70E740481C1C}">
                <a14:useLocalDpi xmlns:a14="http://schemas.microsoft.com/office/drawing/2010/main" val="0"/>
              </a:ext>
            </a:extLst>
          </a:blip>
          <a:srcRect/>
          <a:stretch>
            <a:fillRect/>
          </a:stretch>
        </p:blipFill>
        <p:spPr bwMode="auto">
          <a:xfrm>
            <a:off x="6157739" y="939977"/>
            <a:ext cx="2322046" cy="19758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BCAEA5-792D-4EE4-A8C8-BC13FECB02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2" b="89868" l="9945" r="91989">
                        <a14:foregroundMark x1="14641" y1="53304" x2="14779" y2="75991"/>
                        <a14:foregroundMark x1="14779" y1="75991" x2="11740" y2="86564"/>
                        <a14:foregroundMark x1="11740" y1="86564" x2="25552" y2="93172"/>
                        <a14:foregroundMark x1="25552" y1="93172" x2="77348" y2="82599"/>
                        <a14:foregroundMark x1="77348" y1="82599" x2="80387" y2="72026"/>
                        <a14:foregroundMark x1="80387" y1="72026" x2="79144" y2="49119"/>
                        <a14:foregroundMark x1="79144" y1="49119" x2="85083" y2="42731"/>
                        <a14:foregroundMark x1="85083" y1="42731" x2="91989" y2="40088"/>
                        <a14:foregroundMark x1="91989" y1="40088" x2="85497" y2="46696"/>
                        <a14:foregroundMark x1="85497" y1="46696" x2="70442" y2="42731"/>
                        <a14:foregroundMark x1="70442" y1="42731" x2="63122" y2="46035"/>
                        <a14:foregroundMark x1="63122" y1="46035" x2="57459" y2="53304"/>
                        <a14:foregroundMark x1="57459" y1="53304" x2="50829" y2="56388"/>
                        <a14:foregroundMark x1="50829" y1="56388" x2="49862" y2="45374"/>
                        <a14:foregroundMark x1="49862" y1="45374" x2="52210" y2="33700"/>
                        <a14:foregroundMark x1="52210" y1="33700" x2="54420" y2="47137"/>
                        <a14:foregroundMark x1="54420" y1="47137" x2="49171" y2="35242"/>
                        <a14:foregroundMark x1="49171" y1="35242" x2="45442" y2="45374"/>
                        <a14:foregroundMark x1="45442" y1="45374" x2="37983" y2="53304"/>
                        <a14:foregroundMark x1="37983" y1="53304" x2="33840" y2="64758"/>
                        <a14:foregroundMark x1="33840" y1="64758" x2="28867" y2="72907"/>
                        <a14:foregroundMark x1="28867" y1="72907" x2="21547" y2="64537"/>
                        <a14:foregroundMark x1="21547" y1="64537" x2="14641" y2="69383"/>
                        <a14:foregroundMark x1="14641" y1="69383" x2="14779" y2="81278"/>
                        <a14:foregroundMark x1="14779" y1="81278" x2="20304" y2="89207"/>
                        <a14:foregroundMark x1="20304" y1="89207" x2="32735" y2="87885"/>
                        <a14:foregroundMark x1="32735" y1="87885" x2="65055" y2="72687"/>
                        <a14:foregroundMark x1="65055" y1="72687" x2="71823" y2="70925"/>
                        <a14:foregroundMark x1="71823" y1="70925" x2="63260" y2="59251"/>
                        <a14:foregroundMark x1="63260" y1="59251" x2="56354" y2="56388"/>
                        <a14:foregroundMark x1="56354" y1="56388" x2="44199" y2="75551"/>
                        <a14:foregroundMark x1="44199" y1="75551" x2="41436" y2="73568"/>
                        <a14:foregroundMark x1="58287" y1="64978" x2="38812" y2="67401"/>
                        <a14:foregroundMark x1="73204" y1="63656" x2="79972" y2="60573"/>
                        <a14:foregroundMark x1="79972" y1="60573" x2="80110" y2="60573"/>
                        <a14:foregroundMark x1="78039" y1="66740" x2="78039" y2="58150"/>
                        <a14:foregroundMark x1="43646" y1="28194" x2="50138" y2="40529"/>
                        <a14:foregroundMark x1="50000" y1="28194" x2="51519" y2="34361"/>
                        <a14:backgroundMark x1="56077" y1="12335" x2="55525" y2="35242"/>
                        <a14:backgroundMark x1="55525" y1="35242" x2="56906" y2="46256"/>
                        <a14:backgroundMark x1="56906" y1="46256" x2="63398" y2="41630"/>
                        <a14:backgroundMark x1="71196" y1="39993" x2="73895" y2="39427"/>
                        <a14:backgroundMark x1="69308" y1="40390" x2="69575" y2="40334"/>
                        <a14:backgroundMark x1="63398" y1="41630" x2="66160" y2="41050"/>
                        <a14:backgroundMark x1="94199" y1="48238" x2="87569" y2="51762"/>
                        <a14:backgroundMark x1="87569" y1="51762" x2="82597" y2="60132"/>
                        <a14:backgroundMark x1="82597" y1="60132" x2="83702" y2="71806"/>
                        <a14:backgroundMark x1="81768" y1="51542" x2="95304" y2="51101"/>
                        <a14:backgroundMark x1="82597" y1="51101" x2="91022" y2="46916"/>
                        <a14:backgroundMark x1="40055" y1="35242" x2="37569" y2="45154"/>
                      </a14:backgroundRemoval>
                    </a14:imgEffect>
                  </a14:imgLayer>
                </a14:imgProps>
              </a:ext>
            </a:extLst>
          </a:blip>
          <a:stretch>
            <a:fillRect/>
          </a:stretch>
        </p:blipFill>
        <p:spPr>
          <a:xfrm>
            <a:off x="728205" y="3194479"/>
            <a:ext cx="2540526" cy="1593092"/>
          </a:xfrm>
          <a:prstGeom prst="rect">
            <a:avLst/>
          </a:prstGeom>
        </p:spPr>
      </p:pic>
    </p:spTree>
    <p:extLst>
      <p:ext uri="{BB962C8B-B14F-4D97-AF65-F5344CB8AC3E}">
        <p14:creationId xmlns:p14="http://schemas.microsoft.com/office/powerpoint/2010/main" val="4214901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560D3322-2D70-409F-A01E-A30060A6A68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21" b="90000" l="10000" r="90000">
                        <a14:foregroundMark x1="66228" y1="9211" x2="66228" y2="9211"/>
                        <a14:foregroundMark x1="66842" y1="8421" x2="66842" y2="8421"/>
                        <a14:foregroundMark x1="32982" y1="43553" x2="32982" y2="43553"/>
                        <a14:foregroundMark x1="31579" y1="43553" x2="31579" y2="43553"/>
                        <a14:foregroundMark x1="30789" y1="43421" x2="30789" y2="43421"/>
                        <a14:foregroundMark x1="36228" y1="41974" x2="36228" y2="41974"/>
                        <a14:foregroundMark x1="58246" y1="43026" x2="58246" y2="43026"/>
                        <a14:foregroundMark x1="57895" y1="43026" x2="57895" y2="43026"/>
                        <a14:foregroundMark x1="35175" y1="42368" x2="36579" y2="42237"/>
                        <a14:foregroundMark x1="61491" y1="25526" x2="62456" y2="28026"/>
                        <a14:backgroundMark x1="23772" y1="73947" x2="35702" y2="80789"/>
                        <a14:backgroundMark x1="35702" y1="80789" x2="54561" y2="83684"/>
                        <a14:backgroundMark x1="54561" y1="83684" x2="71579" y2="76184"/>
                      </a14:backgroundRemoval>
                    </a14:imgEffect>
                  </a14:imgLayer>
                </a14:imgProps>
              </a:ext>
              <a:ext uri="{28A0092B-C50C-407E-A947-70E740481C1C}">
                <a14:useLocalDpi xmlns:a14="http://schemas.microsoft.com/office/drawing/2010/main" val="0"/>
              </a:ext>
            </a:extLst>
          </a:blip>
          <a:srcRect/>
          <a:stretch>
            <a:fillRect/>
          </a:stretch>
        </p:blipFill>
        <p:spPr bwMode="auto">
          <a:xfrm>
            <a:off x="-984784" y="1818679"/>
            <a:ext cx="5689433" cy="37929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D57481-148E-4117-A447-2EE5734D50C5}"/>
              </a:ext>
            </a:extLst>
          </p:cNvPr>
          <p:cNvSpPr>
            <a:spLocks noGrp="1"/>
          </p:cNvSpPr>
          <p:nvPr>
            <p:ph type="title"/>
          </p:nvPr>
        </p:nvSpPr>
        <p:spPr/>
        <p:txBody>
          <a:bodyPr/>
          <a:lstStyle/>
          <a:p>
            <a:r>
              <a:rPr lang="en-US" dirty="0"/>
              <a:t>Basics – Materials</a:t>
            </a:r>
          </a:p>
        </p:txBody>
      </p:sp>
      <p:sp>
        <p:nvSpPr>
          <p:cNvPr id="3" name="Text Placeholder 2">
            <a:extLst>
              <a:ext uri="{FF2B5EF4-FFF2-40B4-BE49-F238E27FC236}">
                <a16:creationId xmlns:a16="http://schemas.microsoft.com/office/drawing/2014/main" id="{0BBE7F4C-CCBC-419D-AFA0-737372942546}"/>
              </a:ext>
            </a:extLst>
          </p:cNvPr>
          <p:cNvSpPr>
            <a:spLocks noGrp="1"/>
          </p:cNvSpPr>
          <p:nvPr>
            <p:ph type="body" idx="1"/>
          </p:nvPr>
        </p:nvSpPr>
        <p:spPr>
          <a:xfrm>
            <a:off x="311700" y="1152475"/>
            <a:ext cx="2608550" cy="3416400"/>
          </a:xfrm>
        </p:spPr>
        <p:txBody>
          <a:bodyPr/>
          <a:lstStyle/>
          <a:p>
            <a:r>
              <a:rPr lang="en-US" dirty="0"/>
              <a:t>Composites</a:t>
            </a:r>
          </a:p>
          <a:p>
            <a:pPr lvl="1">
              <a:spcBef>
                <a:spcPts val="0"/>
              </a:spcBef>
              <a:buFont typeface="Arial" panose="020B0604020202020204" pitchFamily="34" charset="0"/>
              <a:buChar char="•"/>
            </a:pPr>
            <a:r>
              <a:rPr lang="en-US" dirty="0"/>
              <a:t>Fiberglass</a:t>
            </a:r>
          </a:p>
          <a:p>
            <a:pPr lvl="1">
              <a:spcBef>
                <a:spcPts val="0"/>
              </a:spcBef>
              <a:buFont typeface="Arial" panose="020B0604020202020204" pitchFamily="34" charset="0"/>
              <a:buChar char="•"/>
            </a:pPr>
            <a:r>
              <a:rPr lang="en-US" dirty="0"/>
              <a:t>Carbon Fiber</a:t>
            </a:r>
          </a:p>
          <a:p>
            <a:pPr lvl="1">
              <a:spcBef>
                <a:spcPts val="0"/>
              </a:spcBef>
              <a:buFont typeface="Arial" panose="020B0604020202020204" pitchFamily="34" charset="0"/>
              <a:buChar char="•"/>
            </a:pPr>
            <a:r>
              <a:rPr lang="en-US" dirty="0"/>
              <a:t>Kevlar</a:t>
            </a:r>
          </a:p>
          <a:p>
            <a:pPr lvl="1">
              <a:spcBef>
                <a:spcPts val="0"/>
              </a:spcBef>
              <a:buFont typeface="Arial" panose="020B0604020202020204" pitchFamily="34" charset="0"/>
              <a:buChar char="•"/>
            </a:pPr>
            <a:r>
              <a:rPr lang="en-US" dirty="0" err="1"/>
              <a:t>Garolite</a:t>
            </a:r>
            <a:endParaRPr lang="en-US" dirty="0"/>
          </a:p>
          <a:p>
            <a:pPr lvl="1">
              <a:spcBef>
                <a:spcPts val="0"/>
              </a:spcBef>
              <a:buFont typeface="Arial" panose="020B0604020202020204" pitchFamily="34" charset="0"/>
              <a:buChar char="•"/>
            </a:pPr>
            <a:r>
              <a:rPr lang="en-US" dirty="0"/>
              <a:t>Hybrid</a:t>
            </a:r>
          </a:p>
          <a:p>
            <a:pPr lvl="1">
              <a:spcBef>
                <a:spcPts val="0"/>
              </a:spcBef>
            </a:pPr>
            <a:endParaRPr lang="en-US" dirty="0"/>
          </a:p>
          <a:p>
            <a:pPr lvl="1">
              <a:spcBef>
                <a:spcPts val="0"/>
              </a:spcBef>
            </a:pPr>
            <a:endParaRPr lang="en-US" dirty="0"/>
          </a:p>
        </p:txBody>
      </p:sp>
      <p:pic>
        <p:nvPicPr>
          <p:cNvPr id="2050" name="Picture 2">
            <a:extLst>
              <a:ext uri="{FF2B5EF4-FFF2-40B4-BE49-F238E27FC236}">
                <a16:creationId xmlns:a16="http://schemas.microsoft.com/office/drawing/2014/main" id="{3427E6CC-94CB-4A35-91C7-DD8D82363E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237" b="90000" l="9123" r="92018">
                        <a14:foregroundMark x1="48246" y1="7237" x2="48246" y2="7237"/>
                        <a14:foregroundMark x1="65877" y1="16447" x2="65877" y2="16447"/>
                        <a14:foregroundMark x1="92105" y1="56842" x2="92105" y2="56842"/>
                        <a14:foregroundMark x1="9123" y1="30658" x2="9123" y2="30658"/>
                        <a14:foregroundMark x1="71404" y1="24474" x2="71404" y2="24474"/>
                        <a14:foregroundMark x1="59561" y1="10526" x2="59561" y2="10526"/>
                        <a14:foregroundMark x1="60702" y1="10526" x2="60702" y2="10526"/>
                        <a14:foregroundMark x1="58947" y1="9342" x2="58947" y2="9342"/>
                        <a14:foregroundMark x1="79298" y1="39605" x2="79298" y2="39605"/>
                      </a14:backgroundRemoval>
                    </a14:imgEffect>
                  </a14:imgLayer>
                </a14:imgProps>
              </a:ext>
              <a:ext uri="{28A0092B-C50C-407E-A947-70E740481C1C}">
                <a14:useLocalDpi xmlns:a14="http://schemas.microsoft.com/office/drawing/2010/main" val="0"/>
              </a:ext>
            </a:extLst>
          </a:blip>
          <a:srcRect/>
          <a:stretch>
            <a:fillRect/>
          </a:stretch>
        </p:blipFill>
        <p:spPr bwMode="auto">
          <a:xfrm>
            <a:off x="3382016" y="3071730"/>
            <a:ext cx="3004184" cy="2002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6BEC338-5190-4AF3-9899-49A8531D037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80" b="89701" l="10000" r="90000">
                        <a14:foregroundMark x1="52719" y1="8472" x2="52719" y2="8472"/>
                        <a14:foregroundMark x1="63070" y1="7807" x2="63070" y2="7807"/>
                        <a14:foregroundMark x1="52982" y1="5980" x2="52982" y2="5980"/>
                        <a14:foregroundMark x1="29825" y1="14950" x2="29825" y2="14950"/>
                        <a14:foregroundMark x1="59825" y1="64784" x2="59825" y2="64784"/>
                        <a14:backgroundMark x1="34474" y1="61296" x2="34474" y2="61296"/>
                        <a14:backgroundMark x1="33596" y1="57309" x2="33596" y2="57309"/>
                        <a14:backgroundMark x1="29825" y1="53322" x2="29825" y2="53322"/>
                        <a14:backgroundMark x1="29474" y1="51993" x2="29474" y2="51993"/>
                        <a14:backgroundMark x1="30877" y1="51163" x2="30877" y2="51163"/>
                        <a14:backgroundMark x1="35263" y1="45681" x2="35263" y2="45681"/>
                        <a14:backgroundMark x1="35526" y1="46346" x2="35526" y2="46346"/>
                        <a14:backgroundMark x1="40702" y1="51661" x2="40702" y2="51661"/>
                        <a14:backgroundMark x1="64649" y1="69934" x2="64649" y2="69934"/>
                        <a14:backgroundMark x1="69035" y1="73422" x2="69035" y2="73422"/>
                        <a14:backgroundMark x1="35088" y1="58638" x2="35088" y2="58638"/>
                        <a14:backgroundMark x1="32895" y1="54817" x2="32895" y2="54817"/>
                        <a14:backgroundMark x1="36228" y1="55316" x2="36228" y2="55316"/>
                        <a14:backgroundMark x1="37281" y1="60133" x2="37281" y2="60133"/>
                        <a14:backgroundMark x1="38421" y1="49834" x2="38421" y2="49834"/>
                        <a14:backgroundMark x1="37456" y1="49003" x2="37456" y2="49003"/>
                      </a14:backgroundRemoval>
                    </a14:imgEffect>
                  </a14:imgLayer>
                </a14:imgProps>
              </a:ext>
              <a:ext uri="{28A0092B-C50C-407E-A947-70E740481C1C}">
                <a14:useLocalDpi xmlns:a14="http://schemas.microsoft.com/office/drawing/2010/main" val="0"/>
              </a:ext>
            </a:extLst>
          </a:blip>
          <a:srcRect/>
          <a:stretch>
            <a:fillRect/>
          </a:stretch>
        </p:blipFill>
        <p:spPr bwMode="auto">
          <a:xfrm>
            <a:off x="5645320" y="1152475"/>
            <a:ext cx="3764708" cy="19882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32D86F7-91FE-420E-9C1A-7FB307B2E5C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9298" y1="71262" x2="30175" y2="74419"/>
                        <a14:foregroundMark x1="28246" y1="34884" x2="28860" y2="33887"/>
                        <a14:foregroundMark x1="44123" y1="82724" x2="44123" y2="82724"/>
                        <a14:foregroundMark x1="45439" y1="81395" x2="45439" y2="81395"/>
                        <a14:foregroundMark x1="45000" y1="81894" x2="45000" y2="81894"/>
                        <a14:foregroundMark x1="42719" y1="83887" x2="42719" y2="83887"/>
                        <a14:foregroundMark x1="42018" y1="83223" x2="42018" y2="83223"/>
                        <a14:foregroundMark x1="41228" y1="83223" x2="41228" y2="83223"/>
                        <a14:foregroundMark x1="39912" y1="82392" x2="39912" y2="82392"/>
                        <a14:foregroundMark x1="39474" y1="82226" x2="39474" y2="82226"/>
                        <a14:foregroundMark x1="39386" y1="82226" x2="43684" y2="83555"/>
                        <a14:foregroundMark x1="38980" y1="81287" x2="39035" y2="82226"/>
                        <a14:foregroundMark x1="38860" y1="79236" x2="38931" y2="80442"/>
                        <a14:foregroundMark x1="26930" y1="74252" x2="26930" y2="74252"/>
                        <a14:foregroundMark x1="26579" y1="73920" x2="26579" y2="73920"/>
                        <a14:foregroundMark x1="38070" y1="78405" x2="38070" y2="78405"/>
                        <a14:foregroundMark x1="27807" y1="74751" x2="27807" y2="74751"/>
                        <a14:foregroundMark x1="37105" y1="29568" x2="37105" y2="29568"/>
                        <a14:backgroundMark x1="23246" y1="76578" x2="23246" y2="76578"/>
                        <a14:backgroundMark x1="25175" y1="75581" x2="25175" y2="75581"/>
                        <a14:backgroundMark x1="23246" y1="73588" x2="23246" y2="73588"/>
                        <a14:backgroundMark x1="28421" y1="75748" x2="28421" y2="75748"/>
                        <a14:backgroundMark x1="25439" y1="73754" x2="25439" y2="73754"/>
                        <a14:backgroundMark x1="26404" y1="71761" x2="26404" y2="71761"/>
                        <a14:backgroundMark x1="27193" y1="72093" x2="27193" y2="72093"/>
                        <a14:backgroundMark x1="28333" y1="69269" x2="28333" y2="69269"/>
                        <a14:backgroundMark x1="27018" y1="70266" x2="27018" y2="70266"/>
                        <a14:backgroundMark x1="27018" y1="70598" x2="27018" y2="70598"/>
                        <a14:backgroundMark x1="27368" y1="70764" x2="29123" y2="68106"/>
                        <a14:backgroundMark x1="29912" y1="68106" x2="27982" y2="71096"/>
                        <a14:backgroundMark x1="47456" y1="82890" x2="51228" y2="76080"/>
                        <a14:backgroundMark x1="51228" y1="76080" x2="56667" y2="76910"/>
                        <a14:backgroundMark x1="56667" y1="76910" x2="66667" y2="83389"/>
                        <a14:backgroundMark x1="66667" y1="83389" x2="55614" y2="84884"/>
                        <a14:backgroundMark x1="55614" y1="84884" x2="48070" y2="82060"/>
                        <a14:backgroundMark x1="28509" y1="76412" x2="26842" y2="76080"/>
                        <a14:backgroundMark x1="66667" y1="81894" x2="66667" y2="81894"/>
                        <a14:backgroundMark x1="78333" y1="69435" x2="78333" y2="69435"/>
                        <a14:backgroundMark x1="78070" y1="69103" x2="78070" y2="69103"/>
                        <a14:backgroundMark x1="79211" y1="69269" x2="79211" y2="69269"/>
                        <a14:backgroundMark x1="79649" y1="69269" x2="78421" y2="69103"/>
                        <a14:backgroundMark x1="81228" y1="70266" x2="78684" y2="69601"/>
                        <a14:backgroundMark x1="74035" y1="71262" x2="75000" y2="69269"/>
                        <a14:backgroundMark x1="75614" y1="66944" x2="74123" y2="72757"/>
                        <a14:backgroundMark x1="74649" y1="67442" x2="74211" y2="69601"/>
                        <a14:backgroundMark x1="68509" y1="83887" x2="68333" y2="82558"/>
                        <a14:backgroundMark x1="68070" y1="83389" x2="63596" y2="81063"/>
                        <a14:backgroundMark x1="65965" y1="82060" x2="68333" y2="82724"/>
                        <a14:backgroundMark x1="56404" y1="76744" x2="60877" y2="78571"/>
                        <a14:backgroundMark x1="61579" y1="81229" x2="56316" y2="76246"/>
                        <a14:backgroundMark x1="59561" y1="77741" x2="59561" y2="77741"/>
                        <a14:backgroundMark x1="58421" y1="76744" x2="58421" y2="76744"/>
                        <a14:backgroundMark x1="58158" y1="76578" x2="59474" y2="76578"/>
                        <a14:backgroundMark x1="58684" y1="76578" x2="59474" y2="76578"/>
                        <a14:backgroundMark x1="58070" y1="76412" x2="59649" y2="76578"/>
                        <a14:backgroundMark x1="59649" y1="76080" x2="60351" y2="78073"/>
                        <a14:backgroundMark x1="61228" y1="81063" x2="59561" y2="75914"/>
                        <a14:backgroundMark x1="37632" y1="80399" x2="37807" y2="81229"/>
                        <a14:backgroundMark x1="37982" y1="79402" x2="37982" y2="81728"/>
                        <a14:backgroundMark x1="38158" y1="80731" x2="38246" y2="81561"/>
                        <a14:backgroundMark x1="29825" y1="77741" x2="28070" y2="76412"/>
                        <a14:backgroundMark x1="63947" y1="38538" x2="63947" y2="38538"/>
                        <a14:backgroundMark x1="62719" y1="37874" x2="62719" y2="37874"/>
                        <a14:backgroundMark x1="38333" y1="30897" x2="38333" y2="30897"/>
                      </a14:backgroundRemoval>
                    </a14:imgEffect>
                  </a14:imgLayer>
                </a14:imgProps>
              </a:ext>
              <a:ext uri="{28A0092B-C50C-407E-A947-70E740481C1C}">
                <a14:useLocalDpi xmlns:a14="http://schemas.microsoft.com/office/drawing/2010/main" val="0"/>
              </a:ext>
            </a:extLst>
          </a:blip>
          <a:srcRect/>
          <a:stretch>
            <a:fillRect/>
          </a:stretch>
        </p:blipFill>
        <p:spPr bwMode="auto">
          <a:xfrm>
            <a:off x="4748357" y="1810793"/>
            <a:ext cx="3922878" cy="207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695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7481-148E-4117-A447-2EE5734D50C5}"/>
              </a:ext>
            </a:extLst>
          </p:cNvPr>
          <p:cNvSpPr>
            <a:spLocks noGrp="1"/>
          </p:cNvSpPr>
          <p:nvPr>
            <p:ph type="title"/>
          </p:nvPr>
        </p:nvSpPr>
        <p:spPr/>
        <p:txBody>
          <a:bodyPr/>
          <a:lstStyle/>
          <a:p>
            <a:r>
              <a:rPr lang="en-US" dirty="0"/>
              <a:t>Basics – Wiring</a:t>
            </a:r>
          </a:p>
        </p:txBody>
      </p:sp>
      <p:sp>
        <p:nvSpPr>
          <p:cNvPr id="3" name="Text Placeholder 2">
            <a:extLst>
              <a:ext uri="{FF2B5EF4-FFF2-40B4-BE49-F238E27FC236}">
                <a16:creationId xmlns:a16="http://schemas.microsoft.com/office/drawing/2014/main" id="{0BBE7F4C-CCBC-419D-AFA0-737372942546}"/>
              </a:ext>
            </a:extLst>
          </p:cNvPr>
          <p:cNvSpPr>
            <a:spLocks noGrp="1"/>
          </p:cNvSpPr>
          <p:nvPr>
            <p:ph type="body" idx="1"/>
          </p:nvPr>
        </p:nvSpPr>
        <p:spPr>
          <a:xfrm>
            <a:off x="311700" y="1152475"/>
            <a:ext cx="2608550" cy="3416400"/>
          </a:xfrm>
        </p:spPr>
        <p:txBody>
          <a:bodyPr/>
          <a:lstStyle/>
          <a:p>
            <a:r>
              <a:rPr lang="en-US" dirty="0"/>
              <a:t>Signal</a:t>
            </a:r>
          </a:p>
          <a:p>
            <a:pPr lvl="1">
              <a:spcBef>
                <a:spcPts val="0"/>
              </a:spcBef>
              <a:buFont typeface="Arial" panose="020B0604020202020204" pitchFamily="34" charset="0"/>
              <a:buChar char="•"/>
            </a:pPr>
            <a:r>
              <a:rPr lang="en-US" dirty="0"/>
              <a:t>TX to RX (wireless)</a:t>
            </a:r>
          </a:p>
          <a:p>
            <a:pPr lvl="1">
              <a:spcBef>
                <a:spcPts val="0"/>
              </a:spcBef>
              <a:buFont typeface="Arial" panose="020B0604020202020204" pitchFamily="34" charset="0"/>
              <a:buChar char="•"/>
            </a:pPr>
            <a:r>
              <a:rPr lang="en-US" dirty="0"/>
              <a:t>RX to ESCs</a:t>
            </a:r>
          </a:p>
          <a:p>
            <a:endParaRPr lang="en-US" dirty="0"/>
          </a:p>
          <a:p>
            <a:r>
              <a:rPr lang="en-US" dirty="0"/>
              <a:t>Power</a:t>
            </a:r>
          </a:p>
          <a:p>
            <a:pPr lvl="1">
              <a:spcBef>
                <a:spcPts val="0"/>
              </a:spcBef>
              <a:buFont typeface="Arial" panose="020B0604020202020204" pitchFamily="34" charset="0"/>
              <a:buChar char="•"/>
            </a:pPr>
            <a:r>
              <a:rPr lang="en-US" dirty="0"/>
              <a:t>Battery to Switch/Link</a:t>
            </a:r>
          </a:p>
          <a:p>
            <a:pPr lvl="1">
              <a:spcBef>
                <a:spcPts val="0"/>
              </a:spcBef>
              <a:buFont typeface="Arial" panose="020B0604020202020204" pitchFamily="34" charset="0"/>
              <a:buChar char="•"/>
            </a:pPr>
            <a:r>
              <a:rPr lang="en-US" dirty="0"/>
              <a:t>Switch/Link to ESCs</a:t>
            </a:r>
          </a:p>
          <a:p>
            <a:pPr lvl="1">
              <a:spcBef>
                <a:spcPts val="0"/>
              </a:spcBef>
              <a:buFont typeface="Arial" panose="020B0604020202020204" pitchFamily="34" charset="0"/>
              <a:buChar char="•"/>
            </a:pPr>
            <a:r>
              <a:rPr lang="en-US" dirty="0"/>
              <a:t>ESCs to Motors</a:t>
            </a:r>
          </a:p>
        </p:txBody>
      </p:sp>
      <p:pic>
        <p:nvPicPr>
          <p:cNvPr id="6" name="Picture 5">
            <a:extLst>
              <a:ext uri="{FF2B5EF4-FFF2-40B4-BE49-F238E27FC236}">
                <a16:creationId xmlns:a16="http://schemas.microsoft.com/office/drawing/2014/main" id="{7DE052E3-FA58-45EF-AA22-45B75BA430D6}"/>
              </a:ext>
            </a:extLst>
          </p:cNvPr>
          <p:cNvPicPr>
            <a:picLocks noChangeAspect="1"/>
          </p:cNvPicPr>
          <p:nvPr/>
        </p:nvPicPr>
        <p:blipFill rotWithShape="1">
          <a:blip r:embed="rId2">
            <a:extLst>
              <a:ext uri="{28A0092B-C50C-407E-A947-70E740481C1C}">
                <a14:useLocalDpi xmlns:a14="http://schemas.microsoft.com/office/drawing/2010/main" val="0"/>
              </a:ext>
            </a:extLst>
          </a:blip>
          <a:srcRect l="5137" t="16116" r="13839" b="13333"/>
          <a:stretch/>
        </p:blipFill>
        <p:spPr>
          <a:xfrm>
            <a:off x="2920250" y="1126348"/>
            <a:ext cx="3303500" cy="3722556"/>
          </a:xfrm>
          <a:prstGeom prst="rect">
            <a:avLst/>
          </a:prstGeom>
        </p:spPr>
      </p:pic>
    </p:spTree>
    <p:extLst>
      <p:ext uri="{BB962C8B-B14F-4D97-AF65-F5344CB8AC3E}">
        <p14:creationId xmlns:p14="http://schemas.microsoft.com/office/powerpoint/2010/main" val="2579342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596C-669C-40DF-BF04-526A5BD031E6}"/>
              </a:ext>
            </a:extLst>
          </p:cNvPr>
          <p:cNvSpPr>
            <a:spLocks noGrp="1"/>
          </p:cNvSpPr>
          <p:nvPr>
            <p:ph type="title"/>
          </p:nvPr>
        </p:nvSpPr>
        <p:spPr/>
        <p:txBody>
          <a:bodyPr/>
          <a:lstStyle/>
          <a:p>
            <a:r>
              <a:rPr lang="en-US" dirty="0"/>
              <a:t>Basics – Power Transmission</a:t>
            </a:r>
          </a:p>
        </p:txBody>
      </p:sp>
      <p:sp>
        <p:nvSpPr>
          <p:cNvPr id="3" name="Text Placeholder 2">
            <a:extLst>
              <a:ext uri="{FF2B5EF4-FFF2-40B4-BE49-F238E27FC236}">
                <a16:creationId xmlns:a16="http://schemas.microsoft.com/office/drawing/2014/main" id="{E53C95E9-3954-4540-B701-A824EEBD70B1}"/>
              </a:ext>
            </a:extLst>
          </p:cNvPr>
          <p:cNvSpPr>
            <a:spLocks noGrp="1"/>
          </p:cNvSpPr>
          <p:nvPr>
            <p:ph type="body" idx="1"/>
          </p:nvPr>
        </p:nvSpPr>
        <p:spPr/>
        <p:txBody>
          <a:bodyPr/>
          <a:lstStyle/>
          <a:p>
            <a:r>
              <a:rPr lang="en-US" dirty="0"/>
              <a:t>Gears</a:t>
            </a:r>
          </a:p>
        </p:txBody>
      </p:sp>
      <p:pic>
        <p:nvPicPr>
          <p:cNvPr id="5" name="Picture 2" descr="http://s.hswstatic.com/gif/gear-spur.jpg">
            <a:extLst>
              <a:ext uri="{FF2B5EF4-FFF2-40B4-BE49-F238E27FC236}">
                <a16:creationId xmlns:a16="http://schemas.microsoft.com/office/drawing/2014/main" id="{115D8647-A7DA-44B1-B9F1-8451051F3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26" y="1563136"/>
            <a:ext cx="1511032" cy="1008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hswstatic.com/gif/gear-helical2.jpg">
            <a:extLst>
              <a:ext uri="{FF2B5EF4-FFF2-40B4-BE49-F238E27FC236}">
                <a16:creationId xmlns:a16="http://schemas.microsoft.com/office/drawing/2014/main" id="{2EE78FD8-1780-4769-BA44-5CF6B0D9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985" y="1563136"/>
            <a:ext cx="1511032" cy="1008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tatic.rcgroups.net/forums/attachments/3/6/5/4/0/1/a4282828-40-Planetary%20Gear%20Box%2072001.jpg?d=1316183770">
            <a:extLst>
              <a:ext uri="{FF2B5EF4-FFF2-40B4-BE49-F238E27FC236}">
                <a16:creationId xmlns:a16="http://schemas.microsoft.com/office/drawing/2014/main" id="{5DFAE17B-976C-4162-93EC-8F2306D6D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144" y="1559653"/>
            <a:ext cx="1775769" cy="10120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bevel gear">
            <a:extLst>
              <a:ext uri="{FF2B5EF4-FFF2-40B4-BE49-F238E27FC236}">
                <a16:creationId xmlns:a16="http://schemas.microsoft.com/office/drawing/2014/main" id="{CA5DC5DA-3DDB-4EAE-ACD3-69CA1F9CE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8040" y="1559652"/>
            <a:ext cx="1301700" cy="1012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worm gear">
            <a:extLst>
              <a:ext uri="{FF2B5EF4-FFF2-40B4-BE49-F238E27FC236}">
                <a16:creationId xmlns:a16="http://schemas.microsoft.com/office/drawing/2014/main" id="{ADC557F8-1530-4C22-8E15-D3B53636C5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09" t="10697" r="12460" b="12652"/>
          <a:stretch/>
        </p:blipFill>
        <p:spPr bwMode="auto">
          <a:xfrm>
            <a:off x="7171867" y="1559650"/>
            <a:ext cx="1424799" cy="1012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pload.wikimedia.org/wikipedia/commons/7/7b/Cycloidal_drive.gif">
            <a:extLst>
              <a:ext uri="{FF2B5EF4-FFF2-40B4-BE49-F238E27FC236}">
                <a16:creationId xmlns:a16="http://schemas.microsoft.com/office/drawing/2014/main" id="{DE608E25-79F3-4B52-85A5-832913AE08C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3727" y="2706501"/>
            <a:ext cx="1825487" cy="13691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upload.wikimedia.org/wikipedia/commons/9/9b/Geneva_mechanism_6spoke_animation.gif">
            <a:extLst>
              <a:ext uri="{FF2B5EF4-FFF2-40B4-BE49-F238E27FC236}">
                <a16:creationId xmlns:a16="http://schemas.microsoft.com/office/drawing/2014/main" id="{ADA8D3DA-3FF4-4311-9FC2-6803EACEBD3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37574" y="2706500"/>
            <a:ext cx="1825487" cy="13691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thingiverse-production-new.s3.amazonaws.com/renders/d9/ae/98/19/2f/P1130513_preview_featured.jpg">
            <a:extLst>
              <a:ext uri="{FF2B5EF4-FFF2-40B4-BE49-F238E27FC236}">
                <a16:creationId xmlns:a16="http://schemas.microsoft.com/office/drawing/2014/main" id="{48D38778-6DE1-493E-8ECE-68F784E48F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827" y="2706500"/>
            <a:ext cx="1821620" cy="136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773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596C-669C-40DF-BF04-526A5BD031E6}"/>
              </a:ext>
            </a:extLst>
          </p:cNvPr>
          <p:cNvSpPr>
            <a:spLocks noGrp="1"/>
          </p:cNvSpPr>
          <p:nvPr>
            <p:ph type="title"/>
          </p:nvPr>
        </p:nvSpPr>
        <p:spPr/>
        <p:txBody>
          <a:bodyPr/>
          <a:lstStyle/>
          <a:p>
            <a:r>
              <a:rPr lang="en-US" dirty="0"/>
              <a:t>Basics – Power Transmission</a:t>
            </a:r>
          </a:p>
        </p:txBody>
      </p:sp>
      <p:sp>
        <p:nvSpPr>
          <p:cNvPr id="3" name="Text Placeholder 2">
            <a:extLst>
              <a:ext uri="{FF2B5EF4-FFF2-40B4-BE49-F238E27FC236}">
                <a16:creationId xmlns:a16="http://schemas.microsoft.com/office/drawing/2014/main" id="{E53C95E9-3954-4540-B701-A824EEBD70B1}"/>
              </a:ext>
            </a:extLst>
          </p:cNvPr>
          <p:cNvSpPr>
            <a:spLocks noGrp="1"/>
          </p:cNvSpPr>
          <p:nvPr>
            <p:ph type="body" idx="1"/>
          </p:nvPr>
        </p:nvSpPr>
        <p:spPr/>
        <p:txBody>
          <a:bodyPr/>
          <a:lstStyle/>
          <a:p>
            <a:r>
              <a:rPr lang="en-US" dirty="0"/>
              <a:t>Chains and Belts</a:t>
            </a:r>
          </a:p>
        </p:txBody>
      </p:sp>
      <p:pic>
        <p:nvPicPr>
          <p:cNvPr id="5" name="Picture 2" descr="Image result">
            <a:extLst>
              <a:ext uri="{FF2B5EF4-FFF2-40B4-BE49-F238E27FC236}">
                <a16:creationId xmlns:a16="http://schemas.microsoft.com/office/drawing/2014/main" id="{131A9930-8A95-4B85-96C1-8C3A899ED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83" y="1557130"/>
            <a:ext cx="2298252" cy="14107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a:extLst>
              <a:ext uri="{FF2B5EF4-FFF2-40B4-BE49-F238E27FC236}">
                <a16:creationId xmlns:a16="http://schemas.microsoft.com/office/drawing/2014/main" id="{C72D3E0C-66EF-4206-B51A-AA34224BA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718" y="1557130"/>
            <a:ext cx="2383060" cy="14107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iming belt">
            <a:extLst>
              <a:ext uri="{FF2B5EF4-FFF2-40B4-BE49-F238E27FC236}">
                <a16:creationId xmlns:a16="http://schemas.microsoft.com/office/drawing/2014/main" id="{FF496ECA-EEFC-475A-A572-C739968BC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83" y="3141017"/>
            <a:ext cx="2298252" cy="13592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vbelt">
            <a:extLst>
              <a:ext uri="{FF2B5EF4-FFF2-40B4-BE49-F238E27FC236}">
                <a16:creationId xmlns:a16="http://schemas.microsoft.com/office/drawing/2014/main" id="{27ED3E71-0623-46B1-8AE6-A538693E1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5718" y="3141016"/>
            <a:ext cx="2583882" cy="13592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round belt">
            <a:extLst>
              <a:ext uri="{FF2B5EF4-FFF2-40B4-BE49-F238E27FC236}">
                <a16:creationId xmlns:a16="http://schemas.microsoft.com/office/drawing/2014/main" id="{F7EFEE40-770D-4078-B4ED-7E277E27E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1661" y="1557130"/>
            <a:ext cx="2333261" cy="141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641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0A38-5BB9-452D-95D7-8F64EF78425D}"/>
              </a:ext>
            </a:extLst>
          </p:cNvPr>
          <p:cNvSpPr>
            <a:spLocks noGrp="1"/>
          </p:cNvSpPr>
          <p:nvPr>
            <p:ph type="title"/>
          </p:nvPr>
        </p:nvSpPr>
        <p:spPr/>
        <p:txBody>
          <a:bodyPr/>
          <a:lstStyle/>
          <a:p>
            <a:r>
              <a:rPr lang="en-US" dirty="0"/>
              <a:t>Parts Selection and Resources</a:t>
            </a:r>
          </a:p>
        </p:txBody>
      </p:sp>
      <p:sp>
        <p:nvSpPr>
          <p:cNvPr id="3" name="Text Placeholder 2">
            <a:extLst>
              <a:ext uri="{FF2B5EF4-FFF2-40B4-BE49-F238E27FC236}">
                <a16:creationId xmlns:a16="http://schemas.microsoft.com/office/drawing/2014/main" id="{0783FBC0-D09C-4515-A4F6-BD7214910F21}"/>
              </a:ext>
            </a:extLst>
          </p:cNvPr>
          <p:cNvSpPr>
            <a:spLocks noGrp="1"/>
          </p:cNvSpPr>
          <p:nvPr>
            <p:ph type="body" idx="1"/>
          </p:nvPr>
        </p:nvSpPr>
        <p:spPr/>
        <p:txBody>
          <a:bodyPr/>
          <a:lstStyle/>
          <a:p>
            <a:pPr marL="0" indent="0">
              <a:buNone/>
            </a:pPr>
            <a:r>
              <a:rPr lang="en-US" dirty="0"/>
              <a:t>Electrical Components - Kill Switches/Links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Switch Vs. Removable Link</a:t>
            </a:r>
          </a:p>
          <a:p>
            <a:pPr marL="342900" indent="-342900">
              <a:buFont typeface="Arial" panose="020B0604020202020204" pitchFamily="34" charset="0"/>
              <a:buChar char="•"/>
            </a:pPr>
            <a:r>
              <a:rPr lang="en-US" dirty="0"/>
              <a:t>Vendors</a:t>
            </a:r>
          </a:p>
          <a:p>
            <a:pPr marL="800100" lvl="1" indent="-342900">
              <a:spcBef>
                <a:spcPts val="0"/>
              </a:spcBef>
              <a:buFont typeface="Arial" panose="020B0604020202020204" pitchFamily="34" charset="0"/>
              <a:buChar char="•"/>
            </a:pPr>
            <a:r>
              <a:rPr lang="en-US" dirty="0" err="1"/>
              <a:t>Fingertech</a:t>
            </a:r>
            <a:r>
              <a:rPr lang="en-US" dirty="0"/>
              <a:t> Robotics</a:t>
            </a:r>
          </a:p>
          <a:p>
            <a:pPr marL="800100" lvl="1" indent="-342900">
              <a:spcBef>
                <a:spcPts val="0"/>
              </a:spcBef>
              <a:buFont typeface="Arial" panose="020B0604020202020204" pitchFamily="34" charset="0"/>
              <a:buChar char="•"/>
            </a:pPr>
            <a:r>
              <a:rPr lang="en-US" dirty="0"/>
              <a:t>Robot Marketplace</a:t>
            </a:r>
          </a:p>
          <a:p>
            <a:pPr marL="800100" lvl="1" indent="-342900">
              <a:spcBef>
                <a:spcPts val="0"/>
              </a:spcBef>
              <a:buFont typeface="Arial" panose="020B0604020202020204" pitchFamily="34" charset="0"/>
              <a:buChar char="•"/>
            </a:pPr>
            <a:r>
              <a:rPr lang="en-US" dirty="0"/>
              <a:t>Team </a:t>
            </a:r>
            <a:r>
              <a:rPr lang="en-US" dirty="0" err="1"/>
              <a:t>Whyachi</a:t>
            </a:r>
            <a:endParaRPr lang="en-US" dirty="0"/>
          </a:p>
          <a:p>
            <a:endParaRPr lang="en-US" dirty="0"/>
          </a:p>
        </p:txBody>
      </p:sp>
      <p:pic>
        <p:nvPicPr>
          <p:cNvPr id="13" name="Picture 2" descr="FingerTech Mini Power Switch">
            <a:extLst>
              <a:ext uri="{FF2B5EF4-FFF2-40B4-BE49-F238E27FC236}">
                <a16:creationId xmlns:a16="http://schemas.microsoft.com/office/drawing/2014/main" id="{49A28096-6433-4F32-A1F3-F672E5E3F1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2402" y="2971239"/>
            <a:ext cx="1834650" cy="13759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robotmarketplace.com/products/images/store_tw_ms05_lg.jpg">
            <a:extLst>
              <a:ext uri="{FF2B5EF4-FFF2-40B4-BE49-F238E27FC236}">
                <a16:creationId xmlns:a16="http://schemas.microsoft.com/office/drawing/2014/main" id="{065743A8-2E4E-4C53-8CC9-1484BDBC9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3055072"/>
            <a:ext cx="1896155" cy="15138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etotheipiplusone.net/pics/nh/nh38.jpg">
            <a:extLst>
              <a:ext uri="{FF2B5EF4-FFF2-40B4-BE49-F238E27FC236}">
                <a16:creationId xmlns:a16="http://schemas.microsoft.com/office/drawing/2014/main" id="{B74AD13B-A967-487B-B79D-31D8698E7E4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20" t="32333" r="37412" b="32395"/>
          <a:stretch/>
        </p:blipFill>
        <p:spPr bwMode="auto">
          <a:xfrm>
            <a:off x="4832402" y="1251206"/>
            <a:ext cx="1834649" cy="13759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www.robotmarketplace.com/products/images/store_switch-hella_lg.jpg">
            <a:extLst>
              <a:ext uri="{FF2B5EF4-FFF2-40B4-BE49-F238E27FC236}">
                <a16:creationId xmlns:a16="http://schemas.microsoft.com/office/drawing/2014/main" id="{783FC90B-4E80-4C11-8E51-20DC1A2A0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650" y="3055072"/>
            <a:ext cx="2060422" cy="148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258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0A38-5BB9-452D-95D7-8F64EF78425D}"/>
              </a:ext>
            </a:extLst>
          </p:cNvPr>
          <p:cNvSpPr>
            <a:spLocks noGrp="1"/>
          </p:cNvSpPr>
          <p:nvPr>
            <p:ph type="title"/>
          </p:nvPr>
        </p:nvSpPr>
        <p:spPr/>
        <p:txBody>
          <a:bodyPr/>
          <a:lstStyle/>
          <a:p>
            <a:r>
              <a:rPr lang="en-US" dirty="0"/>
              <a:t>Parts Selection and Resources</a:t>
            </a:r>
          </a:p>
        </p:txBody>
      </p:sp>
      <p:sp>
        <p:nvSpPr>
          <p:cNvPr id="3" name="Text Placeholder 2">
            <a:extLst>
              <a:ext uri="{FF2B5EF4-FFF2-40B4-BE49-F238E27FC236}">
                <a16:creationId xmlns:a16="http://schemas.microsoft.com/office/drawing/2014/main" id="{0783FBC0-D09C-4515-A4F6-BD7214910F21}"/>
              </a:ext>
            </a:extLst>
          </p:cNvPr>
          <p:cNvSpPr>
            <a:spLocks noGrp="1"/>
          </p:cNvSpPr>
          <p:nvPr>
            <p:ph type="body" idx="1"/>
          </p:nvPr>
        </p:nvSpPr>
        <p:spPr/>
        <p:txBody>
          <a:bodyPr/>
          <a:lstStyle/>
          <a:p>
            <a:pPr marL="0" indent="0">
              <a:buNone/>
            </a:pPr>
            <a:r>
              <a:rPr lang="en-US" dirty="0"/>
              <a:t>Electrical Components – Motor Controllers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Vendors</a:t>
            </a:r>
          </a:p>
          <a:p>
            <a:pPr marL="800100" lvl="1" indent="-342900">
              <a:spcBef>
                <a:spcPts val="0"/>
              </a:spcBef>
              <a:buFont typeface="Arial" panose="020B0604020202020204" pitchFamily="34" charset="0"/>
              <a:buChar char="•"/>
            </a:pPr>
            <a:r>
              <a:rPr lang="en-US" dirty="0" err="1"/>
              <a:t>Fingertech</a:t>
            </a:r>
            <a:r>
              <a:rPr lang="en-US" dirty="0"/>
              <a:t> Robotics – </a:t>
            </a:r>
            <a:r>
              <a:rPr lang="en-US" dirty="0" err="1"/>
              <a:t>TinyESC</a:t>
            </a:r>
            <a:endParaRPr lang="en-US" dirty="0"/>
          </a:p>
          <a:p>
            <a:pPr marL="800100" lvl="1" indent="-342900">
              <a:spcBef>
                <a:spcPts val="0"/>
              </a:spcBef>
              <a:buFont typeface="Arial" panose="020B0604020202020204" pitchFamily="34" charset="0"/>
              <a:buChar char="•"/>
            </a:pPr>
            <a:r>
              <a:rPr lang="en-US" dirty="0"/>
              <a:t>Robot Marketplace  – Wide range of products</a:t>
            </a:r>
          </a:p>
          <a:p>
            <a:pPr marL="800100" lvl="1" indent="-342900">
              <a:spcBef>
                <a:spcPts val="0"/>
              </a:spcBef>
              <a:buFont typeface="Arial" panose="020B0604020202020204" pitchFamily="34" charset="0"/>
              <a:buChar char="•"/>
            </a:pPr>
            <a:r>
              <a:rPr lang="en-US" dirty="0" err="1"/>
              <a:t>HobbyKing</a:t>
            </a:r>
            <a:r>
              <a:rPr lang="en-US" dirty="0"/>
              <a:t> – Budget brushless </a:t>
            </a:r>
            <a:r>
              <a:rPr lang="en-US" dirty="0" err="1"/>
              <a:t>escs</a:t>
            </a:r>
            <a:endParaRPr lang="en-US" dirty="0"/>
          </a:p>
          <a:p>
            <a:pPr marL="800100" lvl="1" indent="-342900">
              <a:spcBef>
                <a:spcPts val="0"/>
              </a:spcBef>
              <a:buFont typeface="Arial" panose="020B0604020202020204" pitchFamily="34" charset="0"/>
              <a:buChar char="•"/>
            </a:pPr>
            <a:r>
              <a:rPr lang="en-US" dirty="0"/>
              <a:t>Rectified Robotics – Bi-directional brushless esc (insect scale)</a:t>
            </a:r>
          </a:p>
          <a:p>
            <a:pPr marL="800100" lvl="1" indent="-342900">
              <a:spcBef>
                <a:spcPts val="0"/>
              </a:spcBef>
              <a:buFont typeface="Arial" panose="020B0604020202020204" pitchFamily="34" charset="0"/>
              <a:buChar char="•"/>
            </a:pPr>
            <a:r>
              <a:rPr lang="en-US" dirty="0"/>
              <a:t>VESC – Large scale brushless esc, wide range of vendors</a:t>
            </a:r>
          </a:p>
          <a:p>
            <a:endParaRPr lang="en-US" dirty="0"/>
          </a:p>
        </p:txBody>
      </p:sp>
      <p:pic>
        <p:nvPicPr>
          <p:cNvPr id="8" name="Picture 7" descr="FingerTech tinyESC v2">
            <a:extLst>
              <a:ext uri="{FF2B5EF4-FFF2-40B4-BE49-F238E27FC236}">
                <a16:creationId xmlns:a16="http://schemas.microsoft.com/office/drawing/2014/main" id="{CA0D8B1A-9A4B-40B5-98A6-4FF3970746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9983" y="1467394"/>
            <a:ext cx="1857708" cy="13932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robotmarketplace.com/products/images/VEX-276-2193_lg.jpg">
            <a:extLst>
              <a:ext uri="{FF2B5EF4-FFF2-40B4-BE49-F238E27FC236}">
                <a16:creationId xmlns:a16="http://schemas.microsoft.com/office/drawing/2014/main" id="{8DD52DB9-D096-4DDE-B635-AC85FD840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96089"/>
            <a:ext cx="1438959" cy="10763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Heli_32 35A ESC - Preprogrammed Bidirectional">
            <a:extLst>
              <a:ext uri="{FF2B5EF4-FFF2-40B4-BE49-F238E27FC236}">
                <a16:creationId xmlns:a16="http://schemas.microsoft.com/office/drawing/2014/main" id="{E1ADDEB2-4E3D-4BFC-B9F5-DA34F91A6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660" y="3769072"/>
            <a:ext cx="14287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kerX    Mini-FOC   MINI-FOC PLUS  small ESC   3-12s based on VESC6">
            <a:extLst>
              <a:ext uri="{FF2B5EF4-FFF2-40B4-BE49-F238E27FC236}">
                <a16:creationId xmlns:a16="http://schemas.microsoft.com/office/drawing/2014/main" id="{B8A23FB5-056C-48D4-A274-ACAD24C44E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00" t="24491" r="29475" b="11650"/>
          <a:stretch/>
        </p:blipFill>
        <p:spPr bwMode="auto">
          <a:xfrm>
            <a:off x="4127863" y="1209229"/>
            <a:ext cx="2752120" cy="235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183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DBC8-4ABB-4C91-AD77-A85F287D86F4}"/>
              </a:ext>
            </a:extLst>
          </p:cNvPr>
          <p:cNvSpPr>
            <a:spLocks noGrp="1"/>
          </p:cNvSpPr>
          <p:nvPr>
            <p:ph type="title"/>
          </p:nvPr>
        </p:nvSpPr>
        <p:spPr/>
        <p:txBody>
          <a:bodyPr/>
          <a:lstStyle/>
          <a:p>
            <a:r>
              <a:rPr lang="en-US" dirty="0"/>
              <a:t>Who Am I?</a:t>
            </a:r>
          </a:p>
        </p:txBody>
      </p:sp>
      <p:sp>
        <p:nvSpPr>
          <p:cNvPr id="3" name="Text Placeholder 2">
            <a:extLst>
              <a:ext uri="{FF2B5EF4-FFF2-40B4-BE49-F238E27FC236}">
                <a16:creationId xmlns:a16="http://schemas.microsoft.com/office/drawing/2014/main" id="{DFF2DBB1-4F90-4FB4-9861-E6ECF3336CC7}"/>
              </a:ext>
            </a:extLst>
          </p:cNvPr>
          <p:cNvSpPr>
            <a:spLocks noGrp="1"/>
          </p:cNvSpPr>
          <p:nvPr>
            <p:ph type="body" idx="1"/>
          </p:nvPr>
        </p:nvSpPr>
        <p:spPr/>
        <p:txBody>
          <a:bodyPr/>
          <a:lstStyle/>
          <a:p>
            <a:pPr>
              <a:buFont typeface="Arial" panose="020B0604020202020204" pitchFamily="34" charset="0"/>
              <a:buChar char="•"/>
            </a:pPr>
            <a:r>
              <a:rPr lang="en-US" dirty="0"/>
              <a:t>Captain &amp; Driver – Bombshell, </a:t>
            </a:r>
            <a:r>
              <a:rPr lang="en-US" dirty="0" err="1"/>
              <a:t>Battlebots</a:t>
            </a:r>
            <a:r>
              <a:rPr lang="en-US" dirty="0"/>
              <a:t> 2016 and 2018</a:t>
            </a:r>
          </a:p>
          <a:p>
            <a:pPr>
              <a:buFont typeface="Arial" panose="020B0604020202020204" pitchFamily="34" charset="0"/>
              <a:buChar char="•"/>
            </a:pPr>
            <a:r>
              <a:rPr lang="en-US" dirty="0"/>
              <a:t>Head of Near Chaos Research</a:t>
            </a:r>
          </a:p>
          <a:p>
            <a:pPr>
              <a:buFont typeface="Arial" panose="020B0604020202020204" pitchFamily="34" charset="0"/>
              <a:buChar char="•"/>
            </a:pPr>
            <a:r>
              <a:rPr lang="en-US" dirty="0"/>
              <a:t>Independent Rules Consultant, </a:t>
            </a:r>
            <a:r>
              <a:rPr lang="en-US" dirty="0" err="1"/>
              <a:t>BattleBots</a:t>
            </a:r>
            <a:r>
              <a:rPr lang="en-US" dirty="0"/>
              <a:t> (2021-Present)</a:t>
            </a:r>
          </a:p>
          <a:p>
            <a:pPr>
              <a:buFont typeface="Arial" panose="020B0604020202020204" pitchFamily="34" charset="0"/>
              <a:buChar char="•"/>
            </a:pPr>
            <a:r>
              <a:rPr lang="en-US" dirty="0"/>
              <a:t>Match Steward, </a:t>
            </a:r>
            <a:r>
              <a:rPr lang="en-US" dirty="0" err="1"/>
              <a:t>BattleBots</a:t>
            </a:r>
            <a:r>
              <a:rPr lang="en-US" dirty="0"/>
              <a:t> (2022)</a:t>
            </a:r>
          </a:p>
          <a:p>
            <a:pPr>
              <a:buFont typeface="Arial" panose="020B0604020202020204" pitchFamily="34" charset="0"/>
              <a:buChar char="•"/>
            </a:pPr>
            <a:r>
              <a:rPr lang="en-US" dirty="0"/>
              <a:t>Robot Battles Minion (2012-Present)</a:t>
            </a:r>
          </a:p>
        </p:txBody>
      </p:sp>
      <p:sp>
        <p:nvSpPr>
          <p:cNvPr id="4" name="Text Placeholder 3">
            <a:extLst>
              <a:ext uri="{FF2B5EF4-FFF2-40B4-BE49-F238E27FC236}">
                <a16:creationId xmlns:a16="http://schemas.microsoft.com/office/drawing/2014/main" id="{F5CBE337-3C9C-4D6F-BFA3-ADCEF80816AC}"/>
              </a:ext>
            </a:extLst>
          </p:cNvPr>
          <p:cNvSpPr>
            <a:spLocks noGrp="1"/>
          </p:cNvSpPr>
          <p:nvPr>
            <p:ph type="body" idx="2"/>
          </p:nvPr>
        </p:nvSpPr>
        <p:spPr/>
        <p:txBody>
          <a:bodyPr/>
          <a:lstStyle/>
          <a:p>
            <a:endParaRPr lang="en-US"/>
          </a:p>
        </p:txBody>
      </p:sp>
      <p:pic>
        <p:nvPicPr>
          <p:cNvPr id="1026" name="Picture 2">
            <a:extLst>
              <a:ext uri="{FF2B5EF4-FFF2-40B4-BE49-F238E27FC236}">
                <a16:creationId xmlns:a16="http://schemas.microsoft.com/office/drawing/2014/main" id="{B35BD938-F00D-A10E-BD97-CDCEEE8A8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67" y="3070494"/>
            <a:ext cx="3486033" cy="184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844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0A38-5BB9-452D-95D7-8F64EF78425D}"/>
              </a:ext>
            </a:extLst>
          </p:cNvPr>
          <p:cNvSpPr>
            <a:spLocks noGrp="1"/>
          </p:cNvSpPr>
          <p:nvPr>
            <p:ph type="title"/>
          </p:nvPr>
        </p:nvSpPr>
        <p:spPr/>
        <p:txBody>
          <a:bodyPr/>
          <a:lstStyle/>
          <a:p>
            <a:r>
              <a:rPr lang="en-US" dirty="0"/>
              <a:t>Parts Selection and Resources</a:t>
            </a:r>
          </a:p>
        </p:txBody>
      </p:sp>
      <p:sp>
        <p:nvSpPr>
          <p:cNvPr id="3" name="Text Placeholder 2">
            <a:extLst>
              <a:ext uri="{FF2B5EF4-FFF2-40B4-BE49-F238E27FC236}">
                <a16:creationId xmlns:a16="http://schemas.microsoft.com/office/drawing/2014/main" id="{0783FBC0-D09C-4515-A4F6-BD7214910F21}"/>
              </a:ext>
            </a:extLst>
          </p:cNvPr>
          <p:cNvSpPr>
            <a:spLocks noGrp="1"/>
          </p:cNvSpPr>
          <p:nvPr>
            <p:ph type="body" idx="1"/>
          </p:nvPr>
        </p:nvSpPr>
        <p:spPr/>
        <p:txBody>
          <a:bodyPr/>
          <a:lstStyle/>
          <a:p>
            <a:pPr marL="0" indent="0">
              <a:buNone/>
            </a:pPr>
            <a:r>
              <a:rPr lang="en-US" dirty="0"/>
              <a:t>Electrical Components – Batteries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Chemistries</a:t>
            </a:r>
          </a:p>
          <a:p>
            <a:pPr marL="800100" lvl="1" indent="-342900">
              <a:spcBef>
                <a:spcPts val="0"/>
              </a:spcBef>
              <a:buFont typeface="Arial" panose="020B0604020202020204" pitchFamily="34" charset="0"/>
              <a:buChar char="•"/>
            </a:pPr>
            <a:r>
              <a:rPr lang="en-US" dirty="0"/>
              <a:t>LiPo</a:t>
            </a:r>
          </a:p>
          <a:p>
            <a:pPr marL="800100" lvl="1" indent="-342900">
              <a:spcBef>
                <a:spcPts val="0"/>
              </a:spcBef>
              <a:buFont typeface="Arial" panose="020B0604020202020204" pitchFamily="34" charset="0"/>
              <a:buChar char="•"/>
            </a:pPr>
            <a:r>
              <a:rPr lang="en-US" dirty="0" err="1"/>
              <a:t>LiFe</a:t>
            </a:r>
            <a:endParaRPr lang="en-US" dirty="0"/>
          </a:p>
          <a:p>
            <a:pPr marL="800100" lvl="1" indent="-342900">
              <a:spcBef>
                <a:spcPts val="0"/>
              </a:spcBef>
              <a:buFont typeface="Arial" panose="020B0604020202020204" pitchFamily="34" charset="0"/>
              <a:buChar char="•"/>
            </a:pPr>
            <a:r>
              <a:rPr lang="en-US" dirty="0" err="1"/>
              <a:t>NiMh</a:t>
            </a:r>
            <a:endParaRPr lang="en-US" dirty="0"/>
          </a:p>
          <a:p>
            <a:pPr marL="800100" lvl="1" indent="-342900">
              <a:spcBef>
                <a:spcPts val="0"/>
              </a:spcBef>
              <a:buFont typeface="Arial" panose="020B0604020202020204" pitchFamily="34" charset="0"/>
              <a:buChar char="•"/>
            </a:pPr>
            <a:r>
              <a:rPr lang="en-US" dirty="0"/>
              <a:t>SLA</a:t>
            </a:r>
          </a:p>
          <a:p>
            <a:pPr marL="342900" indent="-342900">
              <a:buFont typeface="Arial" panose="020B0604020202020204" pitchFamily="34" charset="0"/>
              <a:buChar char="•"/>
            </a:pPr>
            <a:r>
              <a:rPr lang="en-US" dirty="0"/>
              <a:t>Vendors</a:t>
            </a:r>
          </a:p>
          <a:p>
            <a:pPr marL="800100" lvl="1" indent="-342900">
              <a:spcBef>
                <a:spcPts val="0"/>
              </a:spcBef>
              <a:buFont typeface="Arial" panose="020B0604020202020204" pitchFamily="34" charset="0"/>
              <a:buChar char="•"/>
            </a:pPr>
            <a:r>
              <a:rPr lang="en-US" dirty="0" err="1"/>
              <a:t>Hobbyking</a:t>
            </a:r>
            <a:endParaRPr lang="en-US" dirty="0"/>
          </a:p>
          <a:p>
            <a:pPr marL="800100" lvl="1" indent="-342900">
              <a:spcBef>
                <a:spcPts val="0"/>
              </a:spcBef>
              <a:buFont typeface="Arial" panose="020B0604020202020204" pitchFamily="34" charset="0"/>
              <a:buChar char="•"/>
            </a:pPr>
            <a:r>
              <a:rPr lang="en-US" dirty="0"/>
              <a:t>Robot Marketplace</a:t>
            </a:r>
          </a:p>
          <a:p>
            <a:pPr marL="800100" lvl="1" indent="-342900">
              <a:spcBef>
                <a:spcPts val="0"/>
              </a:spcBef>
              <a:buFont typeface="Arial" panose="020B0604020202020204" pitchFamily="34" charset="0"/>
              <a:buChar char="•"/>
            </a:pPr>
            <a:r>
              <a:rPr lang="en-US" dirty="0" err="1"/>
              <a:t>Fingertech</a:t>
            </a:r>
            <a:r>
              <a:rPr lang="en-US" dirty="0"/>
              <a:t> Robotics</a:t>
            </a:r>
          </a:p>
          <a:p>
            <a:endParaRPr lang="en-US" dirty="0"/>
          </a:p>
        </p:txBody>
      </p:sp>
      <p:pic>
        <p:nvPicPr>
          <p:cNvPr id="7" name="Picture 6" descr="http://www.hobbyking.com/hobbyking/store/catalog/N5000-3S-45-1.jpg">
            <a:extLst>
              <a:ext uri="{FF2B5EF4-FFF2-40B4-BE49-F238E27FC236}">
                <a16:creationId xmlns:a16="http://schemas.microsoft.com/office/drawing/2014/main" id="{F02AC987-4C86-4248-B5D3-9DACCB358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177" y="1152475"/>
            <a:ext cx="2661900" cy="1757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i00.i.aliimg.com/img/pb/444/692/361/361692444_151.jpg">
            <a:extLst>
              <a:ext uri="{FF2B5EF4-FFF2-40B4-BE49-F238E27FC236}">
                <a16:creationId xmlns:a16="http://schemas.microsoft.com/office/drawing/2014/main" id="{D3C9D7B1-99DC-43D5-939A-15CC46B23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177" y="2948171"/>
            <a:ext cx="2661900" cy="19964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006E56-B57B-4388-A4D8-15C9EA0095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93" b="89837" l="6183" r="96433">
                        <a14:foregroundMark x1="41023" y1="18149" x2="78002" y2="7623"/>
                        <a14:foregroundMark x1="78002" y1="7623" x2="83472" y2="11797"/>
                        <a14:foregroundMark x1="83472" y1="11797" x2="93460" y2="37387"/>
                        <a14:foregroundMark x1="93460" y1="37387" x2="91510" y2="53524"/>
                        <a14:foregroundMark x1="95125" y1="38113" x2="96433" y2="44646"/>
                        <a14:foregroundMark x1="84780" y1="3993" x2="75862" y2="5626"/>
                        <a14:foregroundMark x1="46136" y1="15971" x2="39161" y2="15694"/>
                        <a14:foregroundMark x1="8561" y1="43013" x2="6183" y2="50817"/>
                        <a14:foregroundMark x1="22235" y1="76770" x2="20095" y2="67514"/>
                        <a14:foregroundMark x1="20095" y1="67514" x2="15696" y2="60799"/>
                        <a14:foregroundMark x1="15696" y1="60799" x2="14269" y2="70417"/>
                        <a14:foregroundMark x1="14269" y1="70417" x2="17241" y2="78766"/>
                        <a14:foregroundMark x1="17241" y1="78766" x2="21046" y2="70962"/>
                        <a14:foregroundMark x1="21046" y1="70962" x2="21522" y2="61525"/>
                        <a14:foregroundMark x1="21522" y1="61525" x2="19144" y2="61162"/>
                        <a14:foregroundMark x1="38407" y1="17786" x2="35196" y2="19238"/>
                        <a14:foregroundMark x1="46730" y1="24138" x2="52200" y2="36479"/>
                        <a14:foregroundMark x1="52200" y1="36479" x2="54221" y2="21960"/>
                        <a14:foregroundMark x1="54221" y1="21960" x2="60880" y2="32486"/>
                        <a14:foregroundMark x1="60880" y1="32486" x2="66706" y2="19964"/>
                        <a14:foregroundMark x1="66706" y1="19964" x2="75862" y2="18149"/>
                        <a14:foregroundMark x1="75862" y1="18149" x2="75743" y2="16152"/>
                        <a14:foregroundMark x1="67895" y1="20690" x2="60880" y2="18875"/>
                        <a14:foregroundMark x1="59810" y1="18693" x2="50773" y2="22686"/>
                        <a14:foregroundMark x1="50773" y1="22686" x2="49108" y2="22323"/>
                        <a14:foregroundMark x1="48633" y1="26497" x2="57075" y2="28857"/>
                        <a14:foregroundMark x1="56718" y1="35753" x2="70987" y2="29038"/>
                        <a14:backgroundMark x1="37455" y1="15426" x2="37455" y2="15426"/>
                        <a14:backgroundMark x1="38763" y1="14882" x2="37209" y2="15440"/>
                        <a14:backgroundMark x1="83353" y1="60980" x2="91558" y2="57895"/>
                        <a14:backgroundMark x1="56718" y1="74410" x2="32937" y2="86388"/>
                        <a14:backgroundMark x1="45779" y1="78947" x2="53864" y2="74592"/>
                        <a14:backgroundMark x1="57432" y1="73866" x2="57432" y2="73866"/>
                        <a14:backgroundMark x1="57551" y1="73321" x2="56361" y2="73321"/>
                        <a14:backgroundMark x1="23662" y1="62250" x2="23900" y2="64791"/>
                        <a14:backgroundMark x1="11415" y1="63339" x2="10702" y2="67151"/>
                        <a14:backgroundMark x1="26159" y1="76407" x2="25327" y2="73684"/>
                        <a14:backgroundMark x1="24732" y1="72232" x2="24732" y2="70054"/>
                        <a14:backgroundMark x1="90725" y1="55717" x2="84899" y2="58984"/>
                        <a14:backgroundMark x1="84899" y1="58984" x2="84899" y2="58984"/>
                        <a14:backgroundMark x1="91320" y1="54628" x2="83710" y2="58621"/>
                        <a14:backgroundMark x1="82759" y1="58258" x2="84185" y2="58258"/>
                        <a14:backgroundMark x1="82164" y1="58076" x2="83710" y2="57895"/>
                        <a14:backgroundMark x1="91201" y1="54265" x2="92152" y2="54265"/>
                      </a14:backgroundRemoval>
                    </a14:imgEffect>
                  </a14:imgLayer>
                </a14:imgProps>
              </a:ext>
            </a:extLst>
          </a:blip>
          <a:stretch>
            <a:fillRect/>
          </a:stretch>
        </p:blipFill>
        <p:spPr>
          <a:xfrm>
            <a:off x="6287956" y="1302678"/>
            <a:ext cx="2076612" cy="1360539"/>
          </a:xfrm>
          <a:prstGeom prst="rect">
            <a:avLst/>
          </a:prstGeom>
        </p:spPr>
      </p:pic>
    </p:spTree>
    <p:extLst>
      <p:ext uri="{BB962C8B-B14F-4D97-AF65-F5344CB8AC3E}">
        <p14:creationId xmlns:p14="http://schemas.microsoft.com/office/powerpoint/2010/main" val="1622749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0A38-5BB9-452D-95D7-8F64EF78425D}"/>
              </a:ext>
            </a:extLst>
          </p:cNvPr>
          <p:cNvSpPr>
            <a:spLocks noGrp="1"/>
          </p:cNvSpPr>
          <p:nvPr>
            <p:ph type="title"/>
          </p:nvPr>
        </p:nvSpPr>
        <p:spPr/>
        <p:txBody>
          <a:bodyPr/>
          <a:lstStyle/>
          <a:p>
            <a:r>
              <a:rPr lang="en-US" dirty="0"/>
              <a:t>Parts Selection and Resources</a:t>
            </a:r>
          </a:p>
        </p:txBody>
      </p:sp>
      <p:sp>
        <p:nvSpPr>
          <p:cNvPr id="3" name="Text Placeholder 2">
            <a:extLst>
              <a:ext uri="{FF2B5EF4-FFF2-40B4-BE49-F238E27FC236}">
                <a16:creationId xmlns:a16="http://schemas.microsoft.com/office/drawing/2014/main" id="{0783FBC0-D09C-4515-A4F6-BD7214910F21}"/>
              </a:ext>
            </a:extLst>
          </p:cNvPr>
          <p:cNvSpPr>
            <a:spLocks noGrp="1"/>
          </p:cNvSpPr>
          <p:nvPr>
            <p:ph type="body" idx="1"/>
          </p:nvPr>
        </p:nvSpPr>
        <p:spPr/>
        <p:txBody>
          <a:bodyPr/>
          <a:lstStyle/>
          <a:p>
            <a:pPr marL="0" indent="0">
              <a:buNone/>
            </a:pPr>
            <a:r>
              <a:rPr lang="en-US" dirty="0"/>
              <a:t>Mechanical Components – Motors/Gearboxes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Fingertech</a:t>
            </a:r>
            <a:r>
              <a:rPr lang="en-US" dirty="0"/>
              <a:t> Robotics – Spark gearmotor</a:t>
            </a:r>
          </a:p>
          <a:p>
            <a:pPr marL="342900" indent="-342900">
              <a:buFont typeface="Arial" panose="020B0604020202020204" pitchFamily="34" charset="0"/>
              <a:buChar char="•"/>
            </a:pPr>
            <a:r>
              <a:rPr lang="en-US" dirty="0" err="1"/>
              <a:t>KitBots</a:t>
            </a:r>
            <a:r>
              <a:rPr lang="en-US" dirty="0"/>
              <a:t> – 1000rpm gearmotor</a:t>
            </a:r>
          </a:p>
          <a:p>
            <a:pPr marL="342900" indent="-342900">
              <a:buFont typeface="Arial" panose="020B0604020202020204" pitchFamily="34" charset="0"/>
              <a:buChar char="•"/>
            </a:pPr>
            <a:r>
              <a:rPr lang="en-US" dirty="0" err="1"/>
              <a:t>BotKits</a:t>
            </a:r>
            <a:r>
              <a:rPr lang="en-US" dirty="0"/>
              <a:t> – 22mm gearmotor</a:t>
            </a:r>
          </a:p>
          <a:p>
            <a:pPr marL="342900" indent="-342900">
              <a:buFont typeface="Arial" panose="020B0604020202020204" pitchFamily="34" charset="0"/>
              <a:buChar char="•"/>
            </a:pPr>
            <a:r>
              <a:rPr lang="en-US" dirty="0" err="1"/>
              <a:t>AndyMark</a:t>
            </a:r>
            <a:r>
              <a:rPr lang="en-US" dirty="0"/>
              <a:t> – Range of products</a:t>
            </a:r>
          </a:p>
          <a:p>
            <a:pPr marL="342900" indent="-342900">
              <a:buFont typeface="Arial" panose="020B0604020202020204" pitchFamily="34" charset="0"/>
              <a:buChar char="•"/>
            </a:pPr>
            <a:r>
              <a:rPr lang="en-US" dirty="0" err="1"/>
              <a:t>RobotMarketplace</a:t>
            </a:r>
            <a:r>
              <a:rPr lang="en-US" dirty="0"/>
              <a:t> – Range of products</a:t>
            </a:r>
          </a:p>
          <a:p>
            <a:pPr marL="342900" indent="-342900">
              <a:buFont typeface="Arial" panose="020B0604020202020204" pitchFamily="34" charset="0"/>
              <a:buChar char="•"/>
            </a:pPr>
            <a:r>
              <a:rPr lang="en-US" dirty="0" err="1"/>
              <a:t>HobbyKing</a:t>
            </a:r>
            <a:r>
              <a:rPr lang="en-US" dirty="0"/>
              <a:t> – Budget brushless motors</a:t>
            </a:r>
          </a:p>
          <a:p>
            <a:pPr marL="342900" indent="-342900">
              <a:buFont typeface="Arial" panose="020B0604020202020204" pitchFamily="34" charset="0"/>
              <a:buChar char="•"/>
            </a:pPr>
            <a:r>
              <a:rPr lang="en-US" dirty="0"/>
              <a:t>Rectified Robotics – Brushless gearmotor</a:t>
            </a:r>
          </a:p>
        </p:txBody>
      </p:sp>
      <p:pic>
        <p:nvPicPr>
          <p:cNvPr id="8" name="Picture 6" descr="http://www.robotmarketplace.com/products/images/0-PDX16_lg.jpg">
            <a:extLst>
              <a:ext uri="{FF2B5EF4-FFF2-40B4-BE49-F238E27FC236}">
                <a16:creationId xmlns:a16="http://schemas.microsoft.com/office/drawing/2014/main" id="{DC7296CC-29F7-4602-A5CA-445C6D6B4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2065" y="2631352"/>
            <a:ext cx="1892550" cy="14119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kitbots.com/images/hardened%201000rpm%20motor.jpg">
            <a:extLst>
              <a:ext uri="{FF2B5EF4-FFF2-40B4-BE49-F238E27FC236}">
                <a16:creationId xmlns:a16="http://schemas.microsoft.com/office/drawing/2014/main" id="{424009D8-DFD7-4503-9641-2896A536A0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09" t="20664" r="27713"/>
          <a:stretch/>
        </p:blipFill>
        <p:spPr bwMode="auto">
          <a:xfrm>
            <a:off x="6207677" y="1265959"/>
            <a:ext cx="1332485" cy="12589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ingerTech &quot;Silver Spark&quot; 16mm Gearmotor">
            <a:extLst>
              <a:ext uri="{FF2B5EF4-FFF2-40B4-BE49-F238E27FC236}">
                <a16:creationId xmlns:a16="http://schemas.microsoft.com/office/drawing/2014/main" id="{F5DF7206-DC95-40BC-980A-9D3E73AD07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53"/>
          <a:stretch/>
        </p:blipFill>
        <p:spPr bwMode="auto">
          <a:xfrm>
            <a:off x="4572000" y="1265959"/>
            <a:ext cx="1483000" cy="12589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895CE4D-E072-4A2F-B5BA-421CD7376ABC}"/>
              </a:ext>
            </a:extLst>
          </p:cNvPr>
          <p:cNvPicPr>
            <a:picLocks noChangeAspect="1"/>
          </p:cNvPicPr>
          <p:nvPr/>
        </p:nvPicPr>
        <p:blipFill>
          <a:blip r:embed="rId5"/>
          <a:stretch>
            <a:fillRect/>
          </a:stretch>
        </p:blipFill>
        <p:spPr>
          <a:xfrm>
            <a:off x="3382804" y="3631164"/>
            <a:ext cx="1607207" cy="1301411"/>
          </a:xfrm>
          <a:prstGeom prst="rect">
            <a:avLst/>
          </a:prstGeom>
        </p:spPr>
      </p:pic>
      <p:pic>
        <p:nvPicPr>
          <p:cNvPr id="6" name="Picture 5">
            <a:extLst>
              <a:ext uri="{FF2B5EF4-FFF2-40B4-BE49-F238E27FC236}">
                <a16:creationId xmlns:a16="http://schemas.microsoft.com/office/drawing/2014/main" id="{24A28028-0D34-F07D-65D0-B5D71D5886D5}"/>
              </a:ext>
            </a:extLst>
          </p:cNvPr>
          <p:cNvPicPr>
            <a:picLocks noChangeAspect="1"/>
          </p:cNvPicPr>
          <p:nvPr/>
        </p:nvPicPr>
        <p:blipFill>
          <a:blip r:embed="rId6"/>
          <a:stretch>
            <a:fillRect/>
          </a:stretch>
        </p:blipFill>
        <p:spPr>
          <a:xfrm>
            <a:off x="503396" y="3631164"/>
            <a:ext cx="2879408" cy="1301411"/>
          </a:xfrm>
          <a:prstGeom prst="rect">
            <a:avLst/>
          </a:prstGeom>
        </p:spPr>
      </p:pic>
    </p:spTree>
    <p:extLst>
      <p:ext uri="{BB962C8B-B14F-4D97-AF65-F5344CB8AC3E}">
        <p14:creationId xmlns:p14="http://schemas.microsoft.com/office/powerpoint/2010/main" val="2676566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0A38-5BB9-452D-95D7-8F64EF78425D}"/>
              </a:ext>
            </a:extLst>
          </p:cNvPr>
          <p:cNvSpPr>
            <a:spLocks noGrp="1"/>
          </p:cNvSpPr>
          <p:nvPr>
            <p:ph type="title"/>
          </p:nvPr>
        </p:nvSpPr>
        <p:spPr/>
        <p:txBody>
          <a:bodyPr/>
          <a:lstStyle/>
          <a:p>
            <a:r>
              <a:rPr lang="en-US" dirty="0"/>
              <a:t>Parts Selection and Resources</a:t>
            </a:r>
          </a:p>
        </p:txBody>
      </p:sp>
      <p:sp>
        <p:nvSpPr>
          <p:cNvPr id="3" name="Text Placeholder 2">
            <a:extLst>
              <a:ext uri="{FF2B5EF4-FFF2-40B4-BE49-F238E27FC236}">
                <a16:creationId xmlns:a16="http://schemas.microsoft.com/office/drawing/2014/main" id="{0783FBC0-D09C-4515-A4F6-BD7214910F21}"/>
              </a:ext>
            </a:extLst>
          </p:cNvPr>
          <p:cNvSpPr>
            <a:spLocks noGrp="1"/>
          </p:cNvSpPr>
          <p:nvPr>
            <p:ph type="body" idx="1"/>
          </p:nvPr>
        </p:nvSpPr>
        <p:spPr/>
        <p:txBody>
          <a:bodyPr/>
          <a:lstStyle/>
          <a:p>
            <a:pPr marL="0" indent="0">
              <a:buNone/>
            </a:pPr>
            <a:r>
              <a:rPr lang="en-US" dirty="0"/>
              <a:t>Mechanical Components – Servos &amp; Actuators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ServoCity</a:t>
            </a:r>
            <a:r>
              <a:rPr lang="en-US" dirty="0"/>
              <a:t> – Huge range of servos, some actuators</a:t>
            </a:r>
          </a:p>
          <a:p>
            <a:pPr marL="342900" indent="-342900">
              <a:buFont typeface="Arial" panose="020B0604020202020204" pitchFamily="34" charset="0"/>
              <a:buChar char="•"/>
            </a:pPr>
            <a:r>
              <a:rPr lang="en-US" dirty="0" err="1"/>
              <a:t>HobbyKing</a:t>
            </a:r>
            <a:r>
              <a:rPr lang="en-US" dirty="0"/>
              <a:t> – Budget servos</a:t>
            </a:r>
          </a:p>
          <a:p>
            <a:pPr marL="342900" indent="-342900">
              <a:buFont typeface="Arial" panose="020B0604020202020204" pitchFamily="34" charset="0"/>
              <a:buChar char="•"/>
            </a:pPr>
            <a:r>
              <a:rPr lang="en-US" dirty="0" err="1"/>
              <a:t>SurplusCenter</a:t>
            </a:r>
            <a:r>
              <a:rPr lang="en-US" dirty="0"/>
              <a:t> – Surplus actuators and more</a:t>
            </a:r>
          </a:p>
          <a:p>
            <a:pPr marL="342900" indent="-342900">
              <a:buFont typeface="Arial" panose="020B0604020202020204" pitchFamily="34" charset="0"/>
              <a:buChar char="•"/>
            </a:pPr>
            <a:r>
              <a:rPr lang="en-US" dirty="0" err="1"/>
              <a:t>ActuatorZone</a:t>
            </a:r>
            <a:r>
              <a:rPr lang="en-US" dirty="0"/>
              <a:t> – Wide range of actuators</a:t>
            </a:r>
          </a:p>
        </p:txBody>
      </p:sp>
      <p:pic>
        <p:nvPicPr>
          <p:cNvPr id="15" name="Picture 4" descr="Redesigned Linear Servo">
            <a:extLst>
              <a:ext uri="{FF2B5EF4-FFF2-40B4-BE49-F238E27FC236}">
                <a16:creationId xmlns:a16="http://schemas.microsoft.com/office/drawing/2014/main" id="{3250CAAE-DE22-4245-92D8-DF79462A11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 r="2218"/>
          <a:stretch/>
        </p:blipFill>
        <p:spPr bwMode="auto">
          <a:xfrm>
            <a:off x="587829" y="3457302"/>
            <a:ext cx="3001908" cy="14376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S-7990TH 1">
            <a:extLst>
              <a:ext uri="{FF2B5EF4-FFF2-40B4-BE49-F238E27FC236}">
                <a16:creationId xmlns:a16="http://schemas.microsoft.com/office/drawing/2014/main" id="{CE473655-E045-4B3C-A07D-B0D86295B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942" y="2860675"/>
            <a:ext cx="1582764" cy="14376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K-282A Single-Screw, Ultra-Micro Servo 2g / 0.2kg / 0.08sec">
            <a:extLst>
              <a:ext uri="{FF2B5EF4-FFF2-40B4-BE49-F238E27FC236}">
                <a16:creationId xmlns:a16="http://schemas.microsoft.com/office/drawing/2014/main" id="{A6F9B89B-BA1C-42CF-8928-A8E540E596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77" t="5907" r="3619" b="6463"/>
          <a:stretch/>
        </p:blipFill>
        <p:spPr bwMode="auto">
          <a:xfrm>
            <a:off x="5733802" y="1220361"/>
            <a:ext cx="1995055" cy="143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600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0A38-5BB9-452D-95D7-8F64EF78425D}"/>
              </a:ext>
            </a:extLst>
          </p:cNvPr>
          <p:cNvSpPr>
            <a:spLocks noGrp="1"/>
          </p:cNvSpPr>
          <p:nvPr>
            <p:ph type="title"/>
          </p:nvPr>
        </p:nvSpPr>
        <p:spPr/>
        <p:txBody>
          <a:bodyPr/>
          <a:lstStyle/>
          <a:p>
            <a:r>
              <a:rPr lang="en-US" dirty="0"/>
              <a:t>Parts Selection and Resources</a:t>
            </a:r>
          </a:p>
        </p:txBody>
      </p:sp>
      <p:sp>
        <p:nvSpPr>
          <p:cNvPr id="3" name="Text Placeholder 2">
            <a:extLst>
              <a:ext uri="{FF2B5EF4-FFF2-40B4-BE49-F238E27FC236}">
                <a16:creationId xmlns:a16="http://schemas.microsoft.com/office/drawing/2014/main" id="{0783FBC0-D09C-4515-A4F6-BD7214910F21}"/>
              </a:ext>
            </a:extLst>
          </p:cNvPr>
          <p:cNvSpPr>
            <a:spLocks noGrp="1"/>
          </p:cNvSpPr>
          <p:nvPr>
            <p:ph type="body" idx="1"/>
          </p:nvPr>
        </p:nvSpPr>
        <p:spPr/>
        <p:txBody>
          <a:bodyPr/>
          <a:lstStyle/>
          <a:p>
            <a:pPr marL="0" indent="0">
              <a:buNone/>
            </a:pPr>
            <a:r>
              <a:rPr lang="en-US" dirty="0"/>
              <a:t>Mechanical Components – Wheels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Casters</a:t>
            </a:r>
          </a:p>
          <a:p>
            <a:pPr marL="800100" lvl="1" indent="-342900">
              <a:spcBef>
                <a:spcPts val="0"/>
              </a:spcBef>
              <a:buFont typeface="Arial" panose="020B0604020202020204" pitchFamily="34" charset="0"/>
              <a:buChar char="•"/>
            </a:pPr>
            <a:r>
              <a:rPr lang="en-US" dirty="0" err="1"/>
              <a:t>Colsons</a:t>
            </a:r>
            <a:endParaRPr lang="en-US" dirty="0"/>
          </a:p>
          <a:p>
            <a:pPr marL="342900" indent="-342900">
              <a:buFont typeface="Arial" panose="020B0604020202020204" pitchFamily="34" charset="0"/>
              <a:buChar char="•"/>
            </a:pPr>
            <a:r>
              <a:rPr lang="en-US" dirty="0"/>
              <a:t>Foam</a:t>
            </a:r>
          </a:p>
          <a:p>
            <a:pPr marL="800100" lvl="1" indent="-342900">
              <a:spcBef>
                <a:spcPts val="0"/>
              </a:spcBef>
              <a:buFont typeface="Arial" panose="020B0604020202020204" pitchFamily="34" charset="0"/>
              <a:buChar char="•"/>
            </a:pPr>
            <a:r>
              <a:rPr lang="en-US" dirty="0"/>
              <a:t>Lite Flite</a:t>
            </a:r>
          </a:p>
          <a:p>
            <a:pPr marL="800100" lvl="1" indent="-342900">
              <a:spcBef>
                <a:spcPts val="0"/>
              </a:spcBef>
              <a:buFont typeface="Arial" panose="020B0604020202020204" pitchFamily="34" charset="0"/>
              <a:buChar char="•"/>
            </a:pPr>
            <a:r>
              <a:rPr lang="en-US" dirty="0"/>
              <a:t>Snap Wheels</a:t>
            </a:r>
          </a:p>
          <a:p>
            <a:pPr marL="342900" indent="-342900">
              <a:buFont typeface="Arial" panose="020B0604020202020204" pitchFamily="34" charset="0"/>
              <a:buChar char="•"/>
            </a:pPr>
            <a:r>
              <a:rPr lang="en-US" dirty="0"/>
              <a:t>Silicone</a:t>
            </a:r>
          </a:p>
          <a:p>
            <a:pPr marL="800100" lvl="1" indent="-342900">
              <a:spcBef>
                <a:spcPts val="0"/>
              </a:spcBef>
              <a:buFont typeface="Arial" panose="020B0604020202020204" pitchFamily="34" charset="0"/>
              <a:buChar char="•"/>
            </a:pPr>
            <a:r>
              <a:rPr lang="en-US" dirty="0"/>
              <a:t>Sumo</a:t>
            </a:r>
          </a:p>
          <a:p>
            <a:pPr marL="342900" indent="-342900">
              <a:buFont typeface="Arial" panose="020B0604020202020204" pitchFamily="34" charset="0"/>
              <a:buChar char="•"/>
            </a:pPr>
            <a:r>
              <a:rPr lang="en-US" dirty="0"/>
              <a:t>Air Filled</a:t>
            </a:r>
          </a:p>
          <a:p>
            <a:pPr marL="800100" lvl="1" indent="-342900">
              <a:spcBef>
                <a:spcPts val="0"/>
              </a:spcBef>
              <a:buFont typeface="Arial" panose="020B0604020202020204" pitchFamily="34" charset="0"/>
              <a:buChar char="•"/>
            </a:pPr>
            <a:r>
              <a:rPr lang="en-US" dirty="0"/>
              <a:t>ATVs</a:t>
            </a:r>
          </a:p>
          <a:p>
            <a:pPr marL="800100" lvl="1" indent="-342900">
              <a:spcBef>
                <a:spcPts val="0"/>
              </a:spcBef>
              <a:buFont typeface="Arial" panose="020B0604020202020204" pitchFamily="34" charset="0"/>
              <a:buChar char="•"/>
            </a:pPr>
            <a:r>
              <a:rPr lang="en-US" dirty="0"/>
              <a:t>Tractors</a:t>
            </a:r>
          </a:p>
          <a:p>
            <a:pPr marL="800100" lvl="1" indent="-342900">
              <a:spcBef>
                <a:spcPts val="0"/>
              </a:spcBef>
              <a:buFont typeface="Arial" panose="020B0604020202020204" pitchFamily="34" charset="0"/>
              <a:buChar char="•"/>
            </a:pPr>
            <a:r>
              <a:rPr lang="en-US" dirty="0"/>
              <a:t>Go-Karts</a:t>
            </a:r>
          </a:p>
        </p:txBody>
      </p:sp>
      <p:pic>
        <p:nvPicPr>
          <p:cNvPr id="7" name="Picture 6" descr="http://www.robotmarketplace.com/products/images/MAG-4WHEEL_lg.jpg">
            <a:extLst>
              <a:ext uri="{FF2B5EF4-FFF2-40B4-BE49-F238E27FC236}">
                <a16:creationId xmlns:a16="http://schemas.microsoft.com/office/drawing/2014/main" id="{BC53E043-ED6E-4D2F-B4A3-81CAF8C114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9463" y="1200397"/>
            <a:ext cx="1202476" cy="854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robotmarketplace.com/products/images/NPC-PT314.jpg">
            <a:extLst>
              <a:ext uri="{FF2B5EF4-FFF2-40B4-BE49-F238E27FC236}">
                <a16:creationId xmlns:a16="http://schemas.microsoft.com/office/drawing/2014/main" id="{57426DB0-AE85-480D-B5E0-A61D03D60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0043" y="1200397"/>
            <a:ext cx="828567" cy="854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nearchaos.net/WordPress/wp-content/uploads/2014/11/Assembled3inch.jpg">
            <a:extLst>
              <a:ext uri="{FF2B5EF4-FFF2-40B4-BE49-F238E27FC236}">
                <a16:creationId xmlns:a16="http://schemas.microsoft.com/office/drawing/2014/main" id="{229B4A3D-CC29-4F29-822F-A69F67EEA5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99" t="17912" r="29556" b="24526"/>
          <a:stretch/>
        </p:blipFill>
        <p:spPr bwMode="auto">
          <a:xfrm>
            <a:off x="3428708" y="1200397"/>
            <a:ext cx="1420483" cy="854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ingerTech Snap Hubs (pair)">
            <a:extLst>
              <a:ext uri="{FF2B5EF4-FFF2-40B4-BE49-F238E27FC236}">
                <a16:creationId xmlns:a16="http://schemas.microsoft.com/office/drawing/2014/main" id="{0163CA4E-746F-43AB-8372-C0648D92D7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222" b="13898"/>
          <a:stretch/>
        </p:blipFill>
        <p:spPr bwMode="auto">
          <a:xfrm>
            <a:off x="4742526" y="2145525"/>
            <a:ext cx="1632148" cy="8798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fingertechrobotics.com/prodimages/wheels/litehubswheels_lg.jpg">
            <a:extLst>
              <a:ext uri="{FF2B5EF4-FFF2-40B4-BE49-F238E27FC236}">
                <a16:creationId xmlns:a16="http://schemas.microsoft.com/office/drawing/2014/main" id="{03D010E4-1664-4D4D-A3C6-96B9A7D775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5617" y="2145525"/>
            <a:ext cx="1166980" cy="8752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ingerTech Mini-Sumo Wheels (pair)">
            <a:extLst>
              <a:ext uri="{FF2B5EF4-FFF2-40B4-BE49-F238E27FC236}">
                <a16:creationId xmlns:a16="http://schemas.microsoft.com/office/drawing/2014/main" id="{557D623E-E7D5-4C89-A05E-1520FE0C59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3410" y="3126183"/>
            <a:ext cx="1038701" cy="7790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fingertechrobotics.com/prodimages/wheels/sumo_wheel_sizes.png">
            <a:extLst>
              <a:ext uri="{FF2B5EF4-FFF2-40B4-BE49-F238E27FC236}">
                <a16:creationId xmlns:a16="http://schemas.microsoft.com/office/drawing/2014/main" id="{FD6331D2-3814-45F6-A63D-AE5636F3DC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5617" y="3126183"/>
            <a:ext cx="2329313" cy="7790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northerntool.com/images/product/700x700/133/13340_700x700.jpg">
            <a:extLst>
              <a:ext uri="{FF2B5EF4-FFF2-40B4-BE49-F238E27FC236}">
                <a16:creationId xmlns:a16="http://schemas.microsoft.com/office/drawing/2014/main" id="{C24C1D45-B1E3-4053-AAA1-C68A72488E6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997" r="4744"/>
          <a:stretch/>
        </p:blipFill>
        <p:spPr bwMode="auto">
          <a:xfrm>
            <a:off x="5077562" y="4055187"/>
            <a:ext cx="881901" cy="977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lawnmowertiresshop.net/images/Go%20Kart%20Tires.jpg">
            <a:extLst>
              <a:ext uri="{FF2B5EF4-FFF2-40B4-BE49-F238E27FC236}">
                <a16:creationId xmlns:a16="http://schemas.microsoft.com/office/drawing/2014/main" id="{8B243A8C-8CAF-4B32-AFD6-46EDFDDA23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25617" y="4055187"/>
            <a:ext cx="1537568" cy="977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011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0A38-5BB9-452D-95D7-8F64EF78425D}"/>
              </a:ext>
            </a:extLst>
          </p:cNvPr>
          <p:cNvSpPr>
            <a:spLocks noGrp="1"/>
          </p:cNvSpPr>
          <p:nvPr>
            <p:ph type="title"/>
          </p:nvPr>
        </p:nvSpPr>
        <p:spPr/>
        <p:txBody>
          <a:bodyPr/>
          <a:lstStyle/>
          <a:p>
            <a:r>
              <a:rPr lang="en-US" dirty="0"/>
              <a:t>Parts Selection and Resources</a:t>
            </a:r>
          </a:p>
        </p:txBody>
      </p:sp>
      <p:sp>
        <p:nvSpPr>
          <p:cNvPr id="3" name="Text Placeholder 2">
            <a:extLst>
              <a:ext uri="{FF2B5EF4-FFF2-40B4-BE49-F238E27FC236}">
                <a16:creationId xmlns:a16="http://schemas.microsoft.com/office/drawing/2014/main" id="{0783FBC0-D09C-4515-A4F6-BD7214910F21}"/>
              </a:ext>
            </a:extLst>
          </p:cNvPr>
          <p:cNvSpPr>
            <a:spLocks noGrp="1"/>
          </p:cNvSpPr>
          <p:nvPr>
            <p:ph type="body" idx="1"/>
          </p:nvPr>
        </p:nvSpPr>
        <p:spPr>
          <a:xfrm>
            <a:off x="311699" y="1152475"/>
            <a:ext cx="8520600" cy="3796796"/>
          </a:xfrm>
        </p:spPr>
        <p:txBody>
          <a:bodyPr/>
          <a:lstStyle/>
          <a:p>
            <a:pPr marL="0" indent="0">
              <a:buNone/>
            </a:pPr>
            <a:r>
              <a:rPr lang="en-US" dirty="0"/>
              <a:t>Preferred Vendors</a:t>
            </a:r>
          </a:p>
          <a:p>
            <a:pPr marL="342900" indent="-342900">
              <a:buFont typeface="Arial" panose="020B0604020202020204" pitchFamily="34" charset="0"/>
              <a:buChar char="•"/>
            </a:pPr>
            <a:r>
              <a:rPr lang="en-US" dirty="0" err="1"/>
              <a:t>Xometry</a:t>
            </a:r>
            <a:r>
              <a:rPr lang="en-US" dirty="0"/>
              <a:t> - </a:t>
            </a:r>
            <a:r>
              <a:rPr lang="en-US" dirty="0">
                <a:solidFill>
                  <a:srgbClr val="A8C813"/>
                </a:solidFill>
              </a:rPr>
              <a:t>https://www.xometry.com/ </a:t>
            </a:r>
          </a:p>
          <a:p>
            <a:pPr marL="342900" indent="-342900">
              <a:buFont typeface="Arial" panose="020B0604020202020204" pitchFamily="34" charset="0"/>
              <a:buChar char="•"/>
            </a:pPr>
            <a:r>
              <a:rPr lang="en-US" dirty="0" err="1"/>
              <a:t>Fingertech</a:t>
            </a:r>
            <a:r>
              <a:rPr lang="en-US" dirty="0"/>
              <a:t> Robotics - </a:t>
            </a:r>
            <a:r>
              <a:rPr lang="en-US" dirty="0">
                <a:solidFill>
                  <a:srgbClr val="A8C813"/>
                </a:solidFill>
                <a:hlinkClick r:id="rId3">
                  <a:extLst>
                    <a:ext uri="{A12FA001-AC4F-418D-AE19-62706E023703}">
                      <ahyp:hlinkClr xmlns:ahyp="http://schemas.microsoft.com/office/drawing/2018/hyperlinkcolor" val="tx"/>
                    </a:ext>
                  </a:extLst>
                </a:hlinkClick>
              </a:rPr>
              <a:t>https://www.fingertechrobotics.com/</a:t>
            </a:r>
            <a:r>
              <a:rPr lang="en-US" dirty="0">
                <a:solidFill>
                  <a:srgbClr val="A8C813"/>
                </a:solidFill>
              </a:rPr>
              <a:t> </a:t>
            </a:r>
          </a:p>
          <a:p>
            <a:pPr marL="342900" indent="-342900">
              <a:buFont typeface="Arial" panose="020B0604020202020204" pitchFamily="34" charset="0"/>
              <a:buChar char="•"/>
            </a:pPr>
            <a:r>
              <a:rPr lang="en-US" dirty="0" err="1"/>
              <a:t>BaneBots</a:t>
            </a:r>
            <a:r>
              <a:rPr lang="en-US" dirty="0"/>
              <a:t> - </a:t>
            </a:r>
            <a:r>
              <a:rPr lang="en-US" dirty="0">
                <a:solidFill>
                  <a:srgbClr val="A8C813"/>
                </a:solidFill>
                <a:hlinkClick r:id="rId4">
                  <a:extLst>
                    <a:ext uri="{A12FA001-AC4F-418D-AE19-62706E023703}">
                      <ahyp:hlinkClr xmlns:ahyp="http://schemas.microsoft.com/office/drawing/2018/hyperlinkcolor" val="tx"/>
                    </a:ext>
                  </a:extLst>
                </a:hlinkClick>
              </a:rPr>
              <a:t>http://banebots.com/</a:t>
            </a:r>
            <a:r>
              <a:rPr lang="en-US" dirty="0">
                <a:solidFill>
                  <a:srgbClr val="A8C813"/>
                </a:solidFill>
              </a:rPr>
              <a:t> </a:t>
            </a:r>
          </a:p>
          <a:p>
            <a:pPr marL="342900" indent="-342900">
              <a:buFont typeface="Arial" panose="020B0604020202020204" pitchFamily="34" charset="0"/>
              <a:buChar char="•"/>
            </a:pPr>
            <a:r>
              <a:rPr lang="en-US" dirty="0"/>
              <a:t>Robot Marketplace - </a:t>
            </a:r>
            <a:r>
              <a:rPr lang="en-US" dirty="0">
                <a:solidFill>
                  <a:srgbClr val="A8C813"/>
                </a:solidFill>
                <a:hlinkClick r:id="rId5">
                  <a:extLst>
                    <a:ext uri="{A12FA001-AC4F-418D-AE19-62706E023703}">
                      <ahyp:hlinkClr xmlns:ahyp="http://schemas.microsoft.com/office/drawing/2018/hyperlinkcolor" val="tx"/>
                    </a:ext>
                  </a:extLst>
                </a:hlinkClick>
              </a:rPr>
              <a:t>https://www.robotmarketplace.com/</a:t>
            </a:r>
            <a:r>
              <a:rPr lang="en-US" dirty="0">
                <a:solidFill>
                  <a:srgbClr val="A8C813"/>
                </a:solidFill>
              </a:rPr>
              <a:t> </a:t>
            </a:r>
          </a:p>
          <a:p>
            <a:pPr marL="342900" indent="-342900">
              <a:buFont typeface="Arial" panose="020B0604020202020204" pitchFamily="34" charset="0"/>
              <a:buChar char="•"/>
            </a:pPr>
            <a:r>
              <a:rPr lang="en-US" dirty="0"/>
              <a:t>Team </a:t>
            </a:r>
            <a:r>
              <a:rPr lang="en-US" dirty="0" err="1"/>
              <a:t>Whyachi</a:t>
            </a:r>
            <a:r>
              <a:rPr lang="en-US" dirty="0"/>
              <a:t>  - </a:t>
            </a:r>
            <a:r>
              <a:rPr lang="en-US" dirty="0">
                <a:solidFill>
                  <a:srgbClr val="A8C813"/>
                </a:solidFill>
                <a:hlinkClick r:id="rId6">
                  <a:extLst>
                    <a:ext uri="{A12FA001-AC4F-418D-AE19-62706E023703}">
                      <ahyp:hlinkClr xmlns:ahyp="http://schemas.microsoft.com/office/drawing/2018/hyperlinkcolor" val="tx"/>
                    </a:ext>
                  </a:extLst>
                </a:hlinkClick>
              </a:rPr>
              <a:t>http://teamwhyachi.com/</a:t>
            </a:r>
            <a:r>
              <a:rPr lang="en-US" dirty="0">
                <a:solidFill>
                  <a:srgbClr val="A8C813"/>
                </a:solidFill>
              </a:rPr>
              <a:t> </a:t>
            </a:r>
          </a:p>
          <a:p>
            <a:pPr marL="342900" indent="-342900">
              <a:buFont typeface="Arial" panose="020B0604020202020204" pitchFamily="34" charset="0"/>
              <a:buChar char="•"/>
            </a:pPr>
            <a:r>
              <a:rPr lang="en-US" dirty="0" err="1"/>
              <a:t>Hobbyking</a:t>
            </a:r>
            <a:r>
              <a:rPr lang="en-US" dirty="0"/>
              <a:t> - </a:t>
            </a:r>
            <a:r>
              <a:rPr lang="en-US" dirty="0">
                <a:solidFill>
                  <a:srgbClr val="A8C813"/>
                </a:solidFill>
                <a:hlinkClick r:id="rId7">
                  <a:extLst>
                    <a:ext uri="{A12FA001-AC4F-418D-AE19-62706E023703}">
                      <ahyp:hlinkClr xmlns:ahyp="http://schemas.microsoft.com/office/drawing/2018/hyperlinkcolor" val="tx"/>
                    </a:ext>
                  </a:extLst>
                </a:hlinkClick>
              </a:rPr>
              <a:t>https://hobbyking.com/</a:t>
            </a:r>
            <a:r>
              <a:rPr lang="en-US" dirty="0">
                <a:solidFill>
                  <a:srgbClr val="A8C813"/>
                </a:solidFill>
              </a:rPr>
              <a:t> </a:t>
            </a:r>
          </a:p>
          <a:p>
            <a:pPr marL="342900" indent="-342900">
              <a:buFont typeface="Arial" panose="020B0604020202020204" pitchFamily="34" charset="0"/>
              <a:buChar char="•"/>
            </a:pPr>
            <a:r>
              <a:rPr lang="en-US" dirty="0"/>
              <a:t>Rectified Robotics - </a:t>
            </a:r>
            <a:r>
              <a:rPr lang="en-US" dirty="0">
                <a:solidFill>
                  <a:srgbClr val="A8C813"/>
                </a:solidFill>
                <a:hlinkClick r:id="rId8">
                  <a:extLst>
                    <a:ext uri="{A12FA001-AC4F-418D-AE19-62706E023703}">
                      <ahyp:hlinkClr xmlns:ahyp="http://schemas.microsoft.com/office/drawing/2018/hyperlinkcolor" val="tx"/>
                    </a:ext>
                  </a:extLst>
                </a:hlinkClick>
              </a:rPr>
              <a:t>https://rectifiedrobotics.com/</a:t>
            </a:r>
            <a:r>
              <a:rPr lang="en-US" dirty="0">
                <a:solidFill>
                  <a:srgbClr val="A8C813"/>
                </a:solidFill>
              </a:rPr>
              <a:t> </a:t>
            </a:r>
          </a:p>
          <a:p>
            <a:pPr marL="342900" indent="-342900">
              <a:buFont typeface="Arial" panose="020B0604020202020204" pitchFamily="34" charset="0"/>
              <a:buChar char="•"/>
            </a:pPr>
            <a:r>
              <a:rPr lang="en-US" dirty="0" err="1"/>
              <a:t>Andymark</a:t>
            </a:r>
            <a:r>
              <a:rPr lang="en-US" dirty="0"/>
              <a:t> - </a:t>
            </a:r>
            <a:r>
              <a:rPr lang="en-US" dirty="0">
                <a:solidFill>
                  <a:srgbClr val="A8C813"/>
                </a:solidFill>
                <a:hlinkClick r:id="rId9">
                  <a:extLst>
                    <a:ext uri="{A12FA001-AC4F-418D-AE19-62706E023703}">
                      <ahyp:hlinkClr xmlns:ahyp="http://schemas.microsoft.com/office/drawing/2018/hyperlinkcolor" val="tx"/>
                    </a:ext>
                  </a:extLst>
                </a:hlinkClick>
              </a:rPr>
              <a:t>https://www.andymark.com/</a:t>
            </a:r>
            <a:r>
              <a:rPr lang="en-US" dirty="0">
                <a:solidFill>
                  <a:srgbClr val="A8C813"/>
                </a:solidFill>
              </a:rPr>
              <a:t> </a:t>
            </a:r>
          </a:p>
          <a:p>
            <a:pPr marL="342900" indent="-342900">
              <a:buFont typeface="Arial" panose="020B0604020202020204" pitchFamily="34" charset="0"/>
              <a:buChar char="•"/>
            </a:pPr>
            <a:r>
              <a:rPr lang="en-US" dirty="0" err="1"/>
              <a:t>Kitbots</a:t>
            </a:r>
            <a:r>
              <a:rPr lang="en-US" dirty="0"/>
              <a:t> - </a:t>
            </a:r>
            <a:r>
              <a:rPr lang="en-US" dirty="0">
                <a:solidFill>
                  <a:srgbClr val="A8C813"/>
                </a:solidFill>
                <a:hlinkClick r:id="rId10">
                  <a:extLst>
                    <a:ext uri="{A12FA001-AC4F-418D-AE19-62706E023703}">
                      <ahyp:hlinkClr xmlns:ahyp="http://schemas.microsoft.com/office/drawing/2018/hyperlinkcolor" val="tx"/>
                    </a:ext>
                  </a:extLst>
                </a:hlinkClick>
              </a:rPr>
              <a:t>https://kitbots.com/</a:t>
            </a:r>
            <a:r>
              <a:rPr lang="en-US" dirty="0">
                <a:solidFill>
                  <a:srgbClr val="A8C813"/>
                </a:solidFill>
              </a:rPr>
              <a:t> </a:t>
            </a:r>
          </a:p>
          <a:p>
            <a:pPr marL="342900" indent="-342900">
              <a:buFont typeface="Arial" panose="020B0604020202020204" pitchFamily="34" charset="0"/>
              <a:buChar char="•"/>
            </a:pPr>
            <a:r>
              <a:rPr lang="en-US" dirty="0" err="1"/>
              <a:t>Botkits</a:t>
            </a:r>
            <a:r>
              <a:rPr lang="en-US" dirty="0"/>
              <a:t> - </a:t>
            </a:r>
            <a:r>
              <a:rPr lang="en-US" dirty="0">
                <a:solidFill>
                  <a:srgbClr val="A8C813"/>
                </a:solidFill>
                <a:hlinkClick r:id="rId11">
                  <a:extLst>
                    <a:ext uri="{A12FA001-AC4F-418D-AE19-62706E023703}">
                      <ahyp:hlinkClr xmlns:ahyp="http://schemas.microsoft.com/office/drawing/2018/hyperlinkcolor" val="tx"/>
                    </a:ext>
                  </a:extLst>
                </a:hlinkClick>
              </a:rPr>
              <a:t>https://www.botkits.com/</a:t>
            </a:r>
            <a:r>
              <a:rPr lang="en-US" dirty="0">
                <a:solidFill>
                  <a:srgbClr val="A8C813"/>
                </a:solidFill>
              </a:rPr>
              <a:t> </a:t>
            </a:r>
          </a:p>
          <a:p>
            <a:pPr marL="342900" indent="-342900">
              <a:buFont typeface="Arial" panose="020B0604020202020204" pitchFamily="34" charset="0"/>
              <a:buChar char="•"/>
            </a:pPr>
            <a:r>
              <a:rPr lang="en-US" dirty="0"/>
              <a:t>Servo City - </a:t>
            </a:r>
            <a:r>
              <a:rPr lang="en-US" dirty="0">
                <a:solidFill>
                  <a:srgbClr val="A8C813"/>
                </a:solidFill>
                <a:hlinkClick r:id="rId12">
                  <a:extLst>
                    <a:ext uri="{A12FA001-AC4F-418D-AE19-62706E023703}">
                      <ahyp:hlinkClr xmlns:ahyp="http://schemas.microsoft.com/office/drawing/2018/hyperlinkcolor" val="tx"/>
                    </a:ext>
                  </a:extLst>
                </a:hlinkClick>
              </a:rPr>
              <a:t>https://www.servocity.com/</a:t>
            </a:r>
            <a:r>
              <a:rPr lang="en-US" dirty="0">
                <a:solidFill>
                  <a:srgbClr val="A8C813"/>
                </a:solidFill>
              </a:rPr>
              <a:t> </a:t>
            </a:r>
          </a:p>
          <a:p>
            <a:pPr marL="342900" indent="-342900">
              <a:buFont typeface="Arial" panose="020B0604020202020204" pitchFamily="34" charset="0"/>
              <a:buChar char="•"/>
            </a:pPr>
            <a:r>
              <a:rPr lang="en-US" dirty="0"/>
              <a:t>McMaster-Carr - </a:t>
            </a:r>
            <a:r>
              <a:rPr lang="en-US" dirty="0">
                <a:solidFill>
                  <a:srgbClr val="A8C813"/>
                </a:solidFill>
                <a:hlinkClick r:id="rId13">
                  <a:extLst>
                    <a:ext uri="{A12FA001-AC4F-418D-AE19-62706E023703}">
                      <ahyp:hlinkClr xmlns:ahyp="http://schemas.microsoft.com/office/drawing/2018/hyperlinkcolor" val="tx"/>
                    </a:ext>
                  </a:extLst>
                </a:hlinkClick>
              </a:rPr>
              <a:t>https://www.mcmaster.com/</a:t>
            </a:r>
            <a:r>
              <a:rPr lang="en-US" dirty="0">
                <a:solidFill>
                  <a:srgbClr val="A8C813"/>
                </a:solidFill>
              </a:rPr>
              <a:t> </a:t>
            </a:r>
          </a:p>
          <a:p>
            <a:pPr marL="342900" indent="-342900">
              <a:buFont typeface="Arial" panose="020B0604020202020204" pitchFamily="34" charset="0"/>
              <a:buChar char="•"/>
            </a:pPr>
            <a:r>
              <a:rPr lang="en-US" dirty="0" err="1"/>
              <a:t>Pololu</a:t>
            </a:r>
            <a:r>
              <a:rPr lang="en-US" dirty="0"/>
              <a:t> - </a:t>
            </a:r>
            <a:r>
              <a:rPr lang="en-US" dirty="0">
                <a:solidFill>
                  <a:srgbClr val="A8C813"/>
                </a:solidFill>
                <a:hlinkClick r:id="rId14">
                  <a:extLst>
                    <a:ext uri="{A12FA001-AC4F-418D-AE19-62706E023703}">
                      <ahyp:hlinkClr xmlns:ahyp="http://schemas.microsoft.com/office/drawing/2018/hyperlinkcolor" val="tx"/>
                    </a:ext>
                  </a:extLst>
                </a:hlinkClick>
              </a:rPr>
              <a:t>https://www.pololu.com/</a:t>
            </a:r>
            <a:r>
              <a:rPr lang="en-US" dirty="0">
                <a:solidFill>
                  <a:srgbClr val="A8C813"/>
                </a:solidFill>
              </a:rPr>
              <a:t> </a:t>
            </a:r>
          </a:p>
          <a:p>
            <a:pPr marL="342900" indent="-342900">
              <a:buFont typeface="Arial" panose="020B0604020202020204" pitchFamily="34" charset="0"/>
              <a:buChar char="•"/>
            </a:pPr>
            <a:r>
              <a:rPr lang="en-US" dirty="0" err="1"/>
              <a:t>BotBitz</a:t>
            </a:r>
            <a:r>
              <a:rPr lang="en-US" dirty="0"/>
              <a:t> - </a:t>
            </a:r>
            <a:r>
              <a:rPr lang="en-US" dirty="0">
                <a:solidFill>
                  <a:srgbClr val="A8C813"/>
                </a:solidFill>
                <a:hlinkClick r:id="rId15">
                  <a:extLst>
                    <a:ext uri="{A12FA001-AC4F-418D-AE19-62706E023703}">
                      <ahyp:hlinkClr xmlns:ahyp="http://schemas.microsoft.com/office/drawing/2018/hyperlinkcolor" val="tx"/>
                    </a:ext>
                  </a:extLst>
                </a:hlinkClick>
              </a:rPr>
              <a:t>https://botbitz.com.au/</a:t>
            </a:r>
            <a:r>
              <a:rPr lang="en-US" dirty="0">
                <a:solidFill>
                  <a:srgbClr val="A8C813"/>
                </a:solidFill>
              </a:rPr>
              <a:t> </a:t>
            </a:r>
          </a:p>
        </p:txBody>
      </p:sp>
    </p:spTree>
    <p:extLst>
      <p:ext uri="{BB962C8B-B14F-4D97-AF65-F5344CB8AC3E}">
        <p14:creationId xmlns:p14="http://schemas.microsoft.com/office/powerpoint/2010/main" val="1829353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500-ABB1-4D32-9BD6-4E6D3CA0DDB8}"/>
              </a:ext>
            </a:extLst>
          </p:cNvPr>
          <p:cNvSpPr>
            <a:spLocks noGrp="1"/>
          </p:cNvSpPr>
          <p:nvPr>
            <p:ph type="title"/>
          </p:nvPr>
        </p:nvSpPr>
        <p:spPr/>
        <p:txBody>
          <a:bodyPr/>
          <a:lstStyle/>
          <a:p>
            <a:r>
              <a:rPr lang="en-US" dirty="0"/>
              <a:t>Design Resources</a:t>
            </a:r>
          </a:p>
        </p:txBody>
      </p:sp>
      <p:sp>
        <p:nvSpPr>
          <p:cNvPr id="3" name="Text Placeholder 2">
            <a:extLst>
              <a:ext uri="{FF2B5EF4-FFF2-40B4-BE49-F238E27FC236}">
                <a16:creationId xmlns:a16="http://schemas.microsoft.com/office/drawing/2014/main" id="{72EF25CA-CEEF-4064-A46B-0A15ED19F2B1}"/>
              </a:ext>
            </a:extLst>
          </p:cNvPr>
          <p:cNvSpPr>
            <a:spLocks noGrp="1"/>
          </p:cNvSpPr>
          <p:nvPr>
            <p:ph type="body" idx="1"/>
          </p:nvPr>
        </p:nvSpPr>
        <p:spPr>
          <a:xfrm>
            <a:off x="311700" y="1152475"/>
            <a:ext cx="4130598" cy="3416400"/>
          </a:xfrm>
        </p:spPr>
        <p:txBody>
          <a:bodyPr/>
          <a:lstStyle/>
          <a:p>
            <a:r>
              <a:rPr lang="en-US" dirty="0"/>
              <a:t>CAD Software</a:t>
            </a:r>
          </a:p>
          <a:p>
            <a:pPr lvl="1">
              <a:spcBef>
                <a:spcPts val="0"/>
              </a:spcBef>
              <a:buFont typeface="Arial" panose="020B0604020202020204" pitchFamily="34" charset="0"/>
              <a:buChar char="•"/>
            </a:pPr>
            <a:r>
              <a:rPr lang="en-US" dirty="0" err="1"/>
              <a:t>Solidworks</a:t>
            </a:r>
            <a:endParaRPr lang="en-US" dirty="0"/>
          </a:p>
          <a:p>
            <a:pPr lvl="2">
              <a:spcBef>
                <a:spcPts val="0"/>
              </a:spcBef>
              <a:buFont typeface="Arial" panose="020B0604020202020204" pitchFamily="34" charset="0"/>
              <a:buChar char="•"/>
            </a:pPr>
            <a:r>
              <a:rPr lang="en-US" dirty="0">
                <a:solidFill>
                  <a:srgbClr val="A8C813"/>
                </a:solidFill>
                <a:hlinkClick r:id="rId2">
                  <a:extLst>
                    <a:ext uri="{A12FA001-AC4F-418D-AE19-62706E023703}">
                      <ahyp:hlinkClr xmlns:ahyp="http://schemas.microsoft.com/office/drawing/2018/hyperlinkcolor" val="tx"/>
                    </a:ext>
                  </a:extLst>
                </a:hlinkClick>
              </a:rPr>
              <a:t>https://www.solidworks.com/support/community-download</a:t>
            </a:r>
            <a:r>
              <a:rPr lang="en-US" sz="1400" dirty="0">
                <a:solidFill>
                  <a:srgbClr val="A8C813"/>
                </a:solidFill>
              </a:rPr>
              <a:t> </a:t>
            </a:r>
            <a:r>
              <a:rPr lang="en-US" dirty="0"/>
              <a:t>(Maker License)</a:t>
            </a:r>
          </a:p>
          <a:p>
            <a:pPr lvl="1">
              <a:spcBef>
                <a:spcPts val="0"/>
              </a:spcBef>
              <a:buFont typeface="Arial" panose="020B0604020202020204" pitchFamily="34" charset="0"/>
              <a:buChar char="•"/>
            </a:pPr>
            <a:r>
              <a:rPr lang="en-US" dirty="0"/>
              <a:t>Fusion 360</a:t>
            </a:r>
          </a:p>
          <a:p>
            <a:pPr lvl="2">
              <a:spcBef>
                <a:spcPts val="0"/>
              </a:spcBef>
              <a:buFont typeface="Arial" panose="020B0604020202020204" pitchFamily="34" charset="0"/>
              <a:buChar char="•"/>
            </a:pPr>
            <a:r>
              <a:rPr lang="en-US" dirty="0">
                <a:solidFill>
                  <a:srgbClr val="A8C813"/>
                </a:solidFill>
                <a:hlinkClick r:id="rId3">
                  <a:extLst>
                    <a:ext uri="{A12FA001-AC4F-418D-AE19-62706E023703}">
                      <ahyp:hlinkClr xmlns:ahyp="http://schemas.microsoft.com/office/drawing/2018/hyperlinkcolor" val="tx"/>
                    </a:ext>
                  </a:extLst>
                </a:hlinkClick>
              </a:rPr>
              <a:t>https://www.autodesk.com/products/fusion-360/pricing</a:t>
            </a:r>
            <a:r>
              <a:rPr lang="en-US" dirty="0">
                <a:solidFill>
                  <a:srgbClr val="A8C813"/>
                </a:solidFill>
              </a:rPr>
              <a:t> </a:t>
            </a:r>
          </a:p>
          <a:p>
            <a:pPr lvl="1">
              <a:spcBef>
                <a:spcPts val="0"/>
              </a:spcBef>
              <a:buFont typeface="Arial" panose="020B0604020202020204" pitchFamily="34" charset="0"/>
              <a:buChar char="•"/>
            </a:pPr>
            <a:r>
              <a:rPr lang="en-US" dirty="0" err="1"/>
              <a:t>OnShape</a:t>
            </a:r>
            <a:endParaRPr lang="en-US" dirty="0">
              <a:solidFill>
                <a:srgbClr val="A8C813"/>
              </a:solidFill>
            </a:endParaRPr>
          </a:p>
          <a:p>
            <a:pPr lvl="2">
              <a:spcBef>
                <a:spcPts val="0"/>
              </a:spcBef>
              <a:buFont typeface="Arial" panose="020B0604020202020204" pitchFamily="34" charset="0"/>
              <a:buChar char="•"/>
            </a:pPr>
            <a:r>
              <a:rPr lang="en-US" dirty="0">
                <a:solidFill>
                  <a:srgbClr val="A8C813"/>
                </a:solidFill>
                <a:hlinkClick r:id="rId4">
                  <a:extLst>
                    <a:ext uri="{A12FA001-AC4F-418D-AE19-62706E023703}">
                      <ahyp:hlinkClr xmlns:ahyp="http://schemas.microsoft.com/office/drawing/2018/hyperlinkcolor" val="tx"/>
                    </a:ext>
                  </a:extLst>
                </a:hlinkClick>
              </a:rPr>
              <a:t>https://www.onshape.com/en/</a:t>
            </a:r>
            <a:r>
              <a:rPr lang="en-US" dirty="0">
                <a:solidFill>
                  <a:srgbClr val="A8C813"/>
                </a:solidFill>
              </a:rPr>
              <a:t> </a:t>
            </a:r>
          </a:p>
        </p:txBody>
      </p:sp>
      <p:pic>
        <p:nvPicPr>
          <p:cNvPr id="3076" name="Picture 4" descr="SolidWorks logo and symbol, meaning, history, PNG">
            <a:extLst>
              <a:ext uri="{FF2B5EF4-FFF2-40B4-BE49-F238E27FC236}">
                <a16:creationId xmlns:a16="http://schemas.microsoft.com/office/drawing/2014/main" id="{4EC7893E-AB9D-480A-87A2-B86DCB34DB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542" b="32184"/>
          <a:stretch/>
        </p:blipFill>
        <p:spPr bwMode="auto">
          <a:xfrm>
            <a:off x="4572000" y="1152475"/>
            <a:ext cx="3533938" cy="8011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usion logo - Fusion 360 Blog">
            <a:extLst>
              <a:ext uri="{FF2B5EF4-FFF2-40B4-BE49-F238E27FC236}">
                <a16:creationId xmlns:a16="http://schemas.microsoft.com/office/drawing/2014/main" id="{02497D13-6BCD-4727-A5AB-AD66BD256A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069" t="13282" r="20142" b="16723"/>
          <a:stretch/>
        </p:blipFill>
        <p:spPr bwMode="auto">
          <a:xfrm>
            <a:off x="4572000" y="2088413"/>
            <a:ext cx="3534202" cy="9065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icago Executive Breakfast: Modern Product Design Tour by Onshape">
            <a:extLst>
              <a:ext uri="{FF2B5EF4-FFF2-40B4-BE49-F238E27FC236}">
                <a16:creationId xmlns:a16="http://schemas.microsoft.com/office/drawing/2014/main" id="{3E780B49-EA31-4AD0-8B61-3C8216A9FC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129711"/>
            <a:ext cx="3091543" cy="87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296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500-ABB1-4D32-9BD6-4E6D3CA0DDB8}"/>
              </a:ext>
            </a:extLst>
          </p:cNvPr>
          <p:cNvSpPr>
            <a:spLocks noGrp="1"/>
          </p:cNvSpPr>
          <p:nvPr>
            <p:ph type="title"/>
          </p:nvPr>
        </p:nvSpPr>
        <p:spPr/>
        <p:txBody>
          <a:bodyPr/>
          <a:lstStyle/>
          <a:p>
            <a:r>
              <a:rPr lang="en-US" dirty="0"/>
              <a:t>Fabrication Resources</a:t>
            </a:r>
          </a:p>
        </p:txBody>
      </p:sp>
      <p:sp>
        <p:nvSpPr>
          <p:cNvPr id="3" name="Text Placeholder 2">
            <a:extLst>
              <a:ext uri="{FF2B5EF4-FFF2-40B4-BE49-F238E27FC236}">
                <a16:creationId xmlns:a16="http://schemas.microsoft.com/office/drawing/2014/main" id="{72EF25CA-CEEF-4064-A46B-0A15ED19F2B1}"/>
              </a:ext>
            </a:extLst>
          </p:cNvPr>
          <p:cNvSpPr>
            <a:spLocks noGrp="1"/>
          </p:cNvSpPr>
          <p:nvPr>
            <p:ph type="body" idx="1"/>
          </p:nvPr>
        </p:nvSpPr>
        <p:spPr>
          <a:xfrm>
            <a:off x="311700" y="1152474"/>
            <a:ext cx="3999900" cy="3689491"/>
          </a:xfrm>
        </p:spPr>
        <p:txBody>
          <a:bodyPr/>
          <a:lstStyle/>
          <a:p>
            <a:r>
              <a:rPr lang="en-US" dirty="0"/>
              <a:t>Maker Friendly Shops</a:t>
            </a:r>
          </a:p>
          <a:p>
            <a:pPr lvl="1">
              <a:spcBef>
                <a:spcPts val="0"/>
              </a:spcBef>
              <a:buFont typeface="Arial" panose="020B0604020202020204" pitchFamily="34" charset="0"/>
              <a:buChar char="•"/>
            </a:pPr>
            <a:r>
              <a:rPr lang="en-US" dirty="0" err="1"/>
              <a:t>Xometry</a:t>
            </a:r>
            <a:r>
              <a:rPr lang="en-US" dirty="0"/>
              <a:t> (Almost Everything)</a:t>
            </a:r>
          </a:p>
          <a:p>
            <a:pPr lvl="2">
              <a:spcBef>
                <a:spcPts val="0"/>
              </a:spcBef>
              <a:buFont typeface="Arial" panose="020B0604020202020204" pitchFamily="34" charset="0"/>
              <a:buChar char="•"/>
            </a:pPr>
            <a:r>
              <a:rPr lang="en-US" dirty="0">
                <a:solidFill>
                  <a:srgbClr val="A8C813"/>
                </a:solidFill>
              </a:rPr>
              <a:t>https://www.xometry.com/</a:t>
            </a:r>
          </a:p>
          <a:p>
            <a:pPr lvl="1">
              <a:spcBef>
                <a:spcPts val="0"/>
              </a:spcBef>
              <a:buFont typeface="Arial" panose="020B0604020202020204" pitchFamily="34" charset="0"/>
              <a:buChar char="•"/>
            </a:pPr>
            <a:r>
              <a:rPr lang="en-US" dirty="0"/>
              <a:t>Team </a:t>
            </a:r>
            <a:r>
              <a:rPr lang="en-US" dirty="0" err="1"/>
              <a:t>Whyachi</a:t>
            </a:r>
            <a:r>
              <a:rPr lang="en-US" dirty="0"/>
              <a:t> (CNC machining)</a:t>
            </a:r>
          </a:p>
          <a:p>
            <a:pPr lvl="2">
              <a:spcBef>
                <a:spcPts val="0"/>
              </a:spcBef>
              <a:buFont typeface="Arial" panose="020B0604020202020204" pitchFamily="34" charset="0"/>
              <a:buChar char="•"/>
            </a:pPr>
            <a:r>
              <a:rPr lang="en-US" dirty="0">
                <a:solidFill>
                  <a:srgbClr val="A8C813"/>
                </a:solidFill>
                <a:hlinkClick r:id="rId2">
                  <a:extLst>
                    <a:ext uri="{A12FA001-AC4F-418D-AE19-62706E023703}">
                      <ahyp:hlinkClr xmlns:ahyp="http://schemas.microsoft.com/office/drawing/2018/hyperlinkcolor" val="tx"/>
                    </a:ext>
                  </a:extLst>
                </a:hlinkClick>
              </a:rPr>
              <a:t>http://teamwhyachi.com/</a:t>
            </a:r>
            <a:r>
              <a:rPr lang="en-US" dirty="0">
                <a:solidFill>
                  <a:srgbClr val="A8C813"/>
                </a:solidFill>
              </a:rPr>
              <a:t> </a:t>
            </a:r>
          </a:p>
          <a:p>
            <a:pPr lvl="1">
              <a:spcBef>
                <a:spcPts val="0"/>
              </a:spcBef>
              <a:buFont typeface="Arial" panose="020B0604020202020204" pitchFamily="34" charset="0"/>
              <a:buChar char="•"/>
            </a:pPr>
            <a:r>
              <a:rPr lang="en-US" dirty="0" err="1"/>
              <a:t>SendCutSend</a:t>
            </a:r>
            <a:r>
              <a:rPr lang="en-US" dirty="0"/>
              <a:t>, Coremark &amp; </a:t>
            </a:r>
            <a:r>
              <a:rPr lang="en-US" dirty="0" err="1"/>
              <a:t>OshCut</a:t>
            </a:r>
            <a:r>
              <a:rPr lang="en-US" dirty="0"/>
              <a:t> (Laser Cutting)</a:t>
            </a:r>
          </a:p>
          <a:p>
            <a:pPr lvl="2">
              <a:spcBef>
                <a:spcPts val="0"/>
              </a:spcBef>
              <a:buFont typeface="Arial" panose="020B0604020202020204" pitchFamily="34" charset="0"/>
              <a:buChar char="•"/>
            </a:pPr>
            <a:r>
              <a:rPr lang="en-US" dirty="0">
                <a:solidFill>
                  <a:srgbClr val="A8C813"/>
                </a:solidFill>
                <a:hlinkClick r:id="rId3">
                  <a:extLst>
                    <a:ext uri="{A12FA001-AC4F-418D-AE19-62706E023703}">
                      <ahyp:hlinkClr xmlns:ahyp="http://schemas.microsoft.com/office/drawing/2018/hyperlinkcolor" val="tx"/>
                    </a:ext>
                  </a:extLst>
                </a:hlinkClick>
              </a:rPr>
              <a:t>https://sendcutsend.com/</a:t>
            </a:r>
            <a:r>
              <a:rPr lang="en-US" dirty="0">
                <a:solidFill>
                  <a:srgbClr val="A8C813"/>
                </a:solidFill>
              </a:rPr>
              <a:t> </a:t>
            </a:r>
          </a:p>
          <a:p>
            <a:pPr lvl="2">
              <a:spcBef>
                <a:spcPts val="0"/>
              </a:spcBef>
              <a:buFont typeface="Arial" panose="020B0604020202020204" pitchFamily="34" charset="0"/>
              <a:buChar char="•"/>
            </a:pPr>
            <a:r>
              <a:rPr lang="en-US" dirty="0">
                <a:solidFill>
                  <a:srgbClr val="A8C813"/>
                </a:solidFill>
                <a:hlinkClick r:id="rId4"/>
              </a:rPr>
              <a:t>https://www.coremarkmetals.com/</a:t>
            </a:r>
            <a:r>
              <a:rPr lang="en-US" dirty="0">
                <a:solidFill>
                  <a:srgbClr val="A8C813"/>
                </a:solidFill>
              </a:rPr>
              <a:t> </a:t>
            </a:r>
          </a:p>
          <a:p>
            <a:pPr lvl="2">
              <a:spcBef>
                <a:spcPts val="0"/>
              </a:spcBef>
              <a:buFont typeface="Arial" panose="020B0604020202020204" pitchFamily="34" charset="0"/>
              <a:buChar char="•"/>
            </a:pPr>
            <a:r>
              <a:rPr lang="en-US" dirty="0">
                <a:solidFill>
                  <a:srgbClr val="A8C813"/>
                </a:solidFill>
                <a:hlinkClick r:id="rId5">
                  <a:extLst>
                    <a:ext uri="{A12FA001-AC4F-418D-AE19-62706E023703}">
                      <ahyp:hlinkClr xmlns:ahyp="http://schemas.microsoft.com/office/drawing/2018/hyperlinkcolor" val="tx"/>
                    </a:ext>
                  </a:extLst>
                </a:hlinkClick>
              </a:rPr>
              <a:t>https://www.oshcut.com/</a:t>
            </a:r>
            <a:r>
              <a:rPr lang="en-US" dirty="0">
                <a:solidFill>
                  <a:srgbClr val="A8C813"/>
                </a:solidFill>
              </a:rPr>
              <a:t> </a:t>
            </a:r>
          </a:p>
          <a:p>
            <a:pPr lvl="1">
              <a:spcBef>
                <a:spcPts val="0"/>
              </a:spcBef>
              <a:buFont typeface="Arial" panose="020B0604020202020204" pitchFamily="34" charset="0"/>
              <a:buChar char="•"/>
            </a:pPr>
            <a:r>
              <a:rPr lang="en-US" dirty="0" err="1"/>
              <a:t>Shapeways</a:t>
            </a:r>
            <a:r>
              <a:rPr lang="en-US" dirty="0"/>
              <a:t> (3D Printing)</a:t>
            </a:r>
          </a:p>
          <a:p>
            <a:pPr lvl="2">
              <a:spcBef>
                <a:spcPts val="0"/>
              </a:spcBef>
              <a:buFont typeface="Arial" panose="020B0604020202020204" pitchFamily="34" charset="0"/>
              <a:buChar char="•"/>
            </a:pPr>
            <a:r>
              <a:rPr lang="en-US" dirty="0">
                <a:solidFill>
                  <a:srgbClr val="A8C813"/>
                </a:solidFill>
                <a:hlinkClick r:id="rId6">
                  <a:extLst>
                    <a:ext uri="{A12FA001-AC4F-418D-AE19-62706E023703}">
                      <ahyp:hlinkClr xmlns:ahyp="http://schemas.microsoft.com/office/drawing/2018/hyperlinkcolor" val="tx"/>
                    </a:ext>
                  </a:extLst>
                </a:hlinkClick>
              </a:rPr>
              <a:t>https://www.shapeways.com/</a:t>
            </a:r>
            <a:endParaRPr lang="en-US" dirty="0">
              <a:solidFill>
                <a:srgbClr val="A8C813"/>
              </a:solidFill>
            </a:endParaRPr>
          </a:p>
        </p:txBody>
      </p:sp>
      <p:pic>
        <p:nvPicPr>
          <p:cNvPr id="2052" name="Picture 4" descr="Where Big Ideas Are Built | Production Parts and Prototypes | Xometry">
            <a:extLst>
              <a:ext uri="{FF2B5EF4-FFF2-40B4-BE49-F238E27FC236}">
                <a16:creationId xmlns:a16="http://schemas.microsoft.com/office/drawing/2014/main" id="{F4FEB6C1-1850-7A7C-D5C1-8D1C7CB162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1600" y="1361374"/>
            <a:ext cx="3241725" cy="7198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ndCutSend Newsroom">
            <a:extLst>
              <a:ext uri="{FF2B5EF4-FFF2-40B4-BE49-F238E27FC236}">
                <a16:creationId xmlns:a16="http://schemas.microsoft.com/office/drawing/2014/main" id="{F7943136-CCD2-3AE1-6C65-7FE4F776DF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6314" y="1900956"/>
            <a:ext cx="28575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ome">
            <a:extLst>
              <a:ext uri="{FF2B5EF4-FFF2-40B4-BE49-F238E27FC236}">
                <a16:creationId xmlns:a16="http://schemas.microsoft.com/office/drawing/2014/main" id="{3EEE5FA8-83F6-B6AF-323E-E177CECF5E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1600" y="2748770"/>
            <a:ext cx="1896836" cy="9484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remark Metals Logo">
            <a:extLst>
              <a:ext uri="{FF2B5EF4-FFF2-40B4-BE49-F238E27FC236}">
                <a16:creationId xmlns:a16="http://schemas.microsoft.com/office/drawing/2014/main" id="{B6635A79-DE7E-A65F-90F4-8AB66ECB78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1600" y="3743537"/>
            <a:ext cx="2431452" cy="43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78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D32B-988E-48DD-BB2F-EC44A4432FA6}"/>
              </a:ext>
            </a:extLst>
          </p:cNvPr>
          <p:cNvSpPr>
            <a:spLocks noGrp="1"/>
          </p:cNvSpPr>
          <p:nvPr>
            <p:ph type="title"/>
          </p:nvPr>
        </p:nvSpPr>
        <p:spPr/>
        <p:txBody>
          <a:bodyPr/>
          <a:lstStyle/>
          <a:p>
            <a:r>
              <a:rPr lang="en-US" dirty="0"/>
              <a:t>Information Resources</a:t>
            </a:r>
          </a:p>
        </p:txBody>
      </p:sp>
      <p:sp>
        <p:nvSpPr>
          <p:cNvPr id="3" name="Text Placeholder 2">
            <a:extLst>
              <a:ext uri="{FF2B5EF4-FFF2-40B4-BE49-F238E27FC236}">
                <a16:creationId xmlns:a16="http://schemas.microsoft.com/office/drawing/2014/main" id="{0A166AFE-6D8B-43FE-A888-C549C59986FF}"/>
              </a:ext>
            </a:extLst>
          </p:cNvPr>
          <p:cNvSpPr>
            <a:spLocks noGrp="1"/>
          </p:cNvSpPr>
          <p:nvPr>
            <p:ph type="body" idx="1"/>
          </p:nvPr>
        </p:nvSpPr>
        <p:spPr/>
        <p:txBody>
          <a:bodyPr/>
          <a:lstStyle/>
          <a:p>
            <a:r>
              <a:rPr lang="en-US" dirty="0"/>
              <a:t>SPARC Getting Started Guide</a:t>
            </a:r>
          </a:p>
          <a:p>
            <a:pPr lvl="1">
              <a:spcBef>
                <a:spcPts val="0"/>
              </a:spcBef>
              <a:buFont typeface="Arial" panose="020B0604020202020204" pitchFamily="34" charset="0"/>
              <a:buChar char="•"/>
            </a:pPr>
            <a:r>
              <a:rPr lang="en-US" dirty="0">
                <a:solidFill>
                  <a:srgbClr val="A8C813"/>
                </a:solidFill>
                <a:hlinkClick r:id="rId2">
                  <a:extLst>
                    <a:ext uri="{A12FA001-AC4F-418D-AE19-62706E023703}">
                      <ahyp:hlinkClr xmlns:ahyp="http://schemas.microsoft.com/office/drawing/2018/hyperlinkcolor" val="tx"/>
                    </a:ext>
                  </a:extLst>
                </a:hlinkClick>
              </a:rPr>
              <a:t>http://sparc.tools/?p=131</a:t>
            </a:r>
            <a:r>
              <a:rPr lang="en-US" dirty="0">
                <a:solidFill>
                  <a:srgbClr val="A8C813"/>
                </a:solidFill>
              </a:rPr>
              <a:t> </a:t>
            </a:r>
          </a:p>
          <a:p>
            <a:pPr lvl="1">
              <a:spcBef>
                <a:spcPts val="0"/>
              </a:spcBef>
              <a:buFont typeface="Arial" panose="020B0604020202020204" pitchFamily="34" charset="0"/>
              <a:buChar char="•"/>
            </a:pPr>
            <a:endParaRPr lang="en-US" dirty="0">
              <a:solidFill>
                <a:srgbClr val="A8C813"/>
              </a:solidFill>
            </a:endParaRPr>
          </a:p>
          <a:p>
            <a:r>
              <a:rPr lang="en-US" dirty="0" err="1"/>
              <a:t>RioBotz</a:t>
            </a:r>
            <a:r>
              <a:rPr lang="en-US" dirty="0"/>
              <a:t> Combat Robot Tutorial</a:t>
            </a:r>
          </a:p>
          <a:p>
            <a:pPr lvl="1">
              <a:spcBef>
                <a:spcPts val="0"/>
              </a:spcBef>
              <a:buFont typeface="Arial" panose="020B0604020202020204" pitchFamily="34" charset="0"/>
              <a:buChar char="•"/>
            </a:pPr>
            <a:r>
              <a:rPr lang="en-US" dirty="0">
                <a:solidFill>
                  <a:srgbClr val="A8C813"/>
                </a:solidFill>
                <a:hlinkClick r:id="rId3">
                  <a:extLst>
                    <a:ext uri="{A12FA001-AC4F-418D-AE19-62706E023703}">
                      <ahyp:hlinkClr xmlns:ahyp="http://schemas.microsoft.com/office/drawing/2018/hyperlinkcolor" val="tx"/>
                    </a:ext>
                  </a:extLst>
                </a:hlinkClick>
              </a:rPr>
              <a:t>https://www.amazon.com/RioBotz-Combat-Tutorial-Antonio-Meggiolaro/dp/1448697050</a:t>
            </a:r>
            <a:r>
              <a:rPr lang="en-US" dirty="0">
                <a:solidFill>
                  <a:srgbClr val="A8C813"/>
                </a:solidFill>
              </a:rPr>
              <a:t> </a:t>
            </a:r>
            <a:r>
              <a:rPr lang="en-US" dirty="0">
                <a:solidFill>
                  <a:schemeClr val="bg1"/>
                </a:solidFill>
              </a:rPr>
              <a:t>(Paperback)</a:t>
            </a:r>
          </a:p>
          <a:p>
            <a:pPr lvl="1">
              <a:spcBef>
                <a:spcPts val="0"/>
              </a:spcBef>
              <a:buFont typeface="Arial" panose="020B0604020202020204" pitchFamily="34" charset="0"/>
              <a:buChar char="•"/>
            </a:pPr>
            <a:r>
              <a:rPr lang="en-US" dirty="0">
                <a:solidFill>
                  <a:srgbClr val="A8C813"/>
                </a:solidFill>
                <a:hlinkClick r:id="rId4">
                  <a:extLst>
                    <a:ext uri="{A12FA001-AC4F-418D-AE19-62706E023703}">
                      <ahyp:hlinkClr xmlns:ahyp="http://schemas.microsoft.com/office/drawing/2018/hyperlinkcolor" val="tx"/>
                    </a:ext>
                  </a:extLst>
                </a:hlinkClick>
              </a:rPr>
              <a:t>http://meggi.usuarios.rdc.puc-rio.br/docs/riobotz_combot_tutorial.pdf</a:t>
            </a:r>
            <a:r>
              <a:rPr lang="en-US" dirty="0">
                <a:solidFill>
                  <a:srgbClr val="A8C813"/>
                </a:solidFill>
              </a:rPr>
              <a:t> </a:t>
            </a:r>
            <a:r>
              <a:rPr lang="en-US" dirty="0">
                <a:solidFill>
                  <a:schemeClr val="bg1"/>
                </a:solidFill>
              </a:rPr>
              <a:t>(PDF)</a:t>
            </a:r>
          </a:p>
        </p:txBody>
      </p:sp>
      <p:pic>
        <p:nvPicPr>
          <p:cNvPr id="4098" name="Picture 2" descr="SPARC">
            <a:extLst>
              <a:ext uri="{FF2B5EF4-FFF2-40B4-BE49-F238E27FC236}">
                <a16:creationId xmlns:a16="http://schemas.microsoft.com/office/drawing/2014/main" id="{3C3E7227-97A4-4969-9706-B4B8274C7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427" y="1155196"/>
            <a:ext cx="3738539" cy="6561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may contain: text that says 'RioBotz TIHNKING AHEAD'">
            <a:extLst>
              <a:ext uri="{FF2B5EF4-FFF2-40B4-BE49-F238E27FC236}">
                <a16:creationId xmlns:a16="http://schemas.microsoft.com/office/drawing/2014/main" id="{5CDD68D8-C159-46B8-BFC7-3B061069FC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19" t="33579" r="8011" b="35217"/>
          <a:stretch/>
        </p:blipFill>
        <p:spPr bwMode="auto">
          <a:xfrm>
            <a:off x="4225427" y="1946133"/>
            <a:ext cx="3150733" cy="117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388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6681-40AA-4CB2-A7EA-9F4CEB36EF70}"/>
              </a:ext>
            </a:extLst>
          </p:cNvPr>
          <p:cNvSpPr>
            <a:spLocks noGrp="1"/>
          </p:cNvSpPr>
          <p:nvPr>
            <p:ph type="title"/>
          </p:nvPr>
        </p:nvSpPr>
        <p:spPr/>
        <p:txBody>
          <a:bodyPr/>
          <a:lstStyle/>
          <a:p>
            <a:r>
              <a:rPr lang="en-US" dirty="0"/>
              <a:t>Open Questions</a:t>
            </a:r>
          </a:p>
        </p:txBody>
      </p:sp>
      <p:pic>
        <p:nvPicPr>
          <p:cNvPr id="5122" name="Picture 2" descr="No photo description available.">
            <a:extLst>
              <a:ext uri="{FF2B5EF4-FFF2-40B4-BE49-F238E27FC236}">
                <a16:creationId xmlns:a16="http://schemas.microsoft.com/office/drawing/2014/main" id="{328696A8-0B03-4ADF-A7CA-2B0C8C7066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1" b="89974" l="9961" r="92969">
                        <a14:foregroundMark x1="38428" y1="31445" x2="38428" y2="31445"/>
                        <a14:foregroundMark x1="53613" y1="34440" x2="33643" y2="25195"/>
                        <a14:foregroundMark x1="33643" y1="25195" x2="27979" y2="31055"/>
                        <a14:foregroundMark x1="27979" y1="31055" x2="42676" y2="37174"/>
                        <a14:foregroundMark x1="42676" y1="37174" x2="49170" y2="33464"/>
                        <a14:foregroundMark x1="49170" y1="33464" x2="46924" y2="31315"/>
                        <a14:foregroundMark x1="19336" y1="30859" x2="19336" y2="30859"/>
                        <a14:foregroundMark x1="14111" y1="28971" x2="21045" y2="32031"/>
                        <a14:foregroundMark x1="21045" y1="32031" x2="20166" y2="50651"/>
                        <a14:foregroundMark x1="20166" y1="50651" x2="13916" y2="46549"/>
                        <a14:foregroundMark x1="13916" y1="46549" x2="11328" y2="37826"/>
                        <a14:foregroundMark x1="11328" y1="37826" x2="15039" y2="29818"/>
                        <a14:foregroundMark x1="15039" y1="29818" x2="20703" y2="36263"/>
                        <a14:foregroundMark x1="20703" y1="36263" x2="17920" y2="42643"/>
                        <a14:foregroundMark x1="44678" y1="37891" x2="48682" y2="35026"/>
                        <a14:foregroundMark x1="43652" y1="19792" x2="50781" y2="19922"/>
                        <a14:foregroundMark x1="50781" y1="19922" x2="44873" y2="25521"/>
                        <a14:foregroundMark x1="44873" y1="25521" x2="43848" y2="25846"/>
                        <a14:foregroundMark x1="90283" y1="48242" x2="92969" y2="39388"/>
                        <a14:foregroundMark x1="92969" y1="39388" x2="88770" y2="34961"/>
                        <a14:foregroundMark x1="58594" y1="11328" x2="62109" y2="11784"/>
                        <a14:foregroundMark x1="58936" y1="83529" x2="58936" y2="83529"/>
                        <a14:foregroundMark x1="62012" y1="83398" x2="62012" y2="83398"/>
                        <a14:foregroundMark x1="44775" y1="57813" x2="44775" y2="57813"/>
                        <a14:foregroundMark x1="24268" y1="54297" x2="23730" y2="54818"/>
                        <a14:backgroundMark x1="54834" y1="11328" x2="54834" y2="11328"/>
                        <a14:backgroundMark x1="12158" y1="54232" x2="18506" y2="59115"/>
                        <a14:backgroundMark x1="18506" y1="59115" x2="25439" y2="57943"/>
                        <a14:backgroundMark x1="25439" y1="57943" x2="31836" y2="54036"/>
                        <a14:backgroundMark x1="31836" y1="54036" x2="44482" y2="63086"/>
                        <a14:backgroundMark x1="44482" y1="63086" x2="41406" y2="71354"/>
                        <a14:backgroundMark x1="41406" y1="71354" x2="27246" y2="74805"/>
                        <a14:backgroundMark x1="27246" y1="74805" x2="20557" y2="72201"/>
                        <a14:backgroundMark x1="20557" y1="72201" x2="10938" y2="57682"/>
                        <a14:backgroundMark x1="10938" y1="57682" x2="12988" y2="55208"/>
                        <a14:backgroundMark x1="68262" y1="86263" x2="53857" y2="85352"/>
                        <a14:backgroundMark x1="53857" y1="85352" x2="44385" y2="71615"/>
                        <a14:backgroundMark x1="44385" y1="71615" x2="43652" y2="69727"/>
                        <a14:backgroundMark x1="53809" y1="11589" x2="56250" y2="10417"/>
                        <a14:backgroundMark x1="21924" y1="57552" x2="21289" y2="58073"/>
                      </a14:backgroundRemoval>
                    </a14:imgEffect>
                  </a14:imgLayer>
                </a14:imgProps>
              </a:ext>
              <a:ext uri="{28A0092B-C50C-407E-A947-70E740481C1C}">
                <a14:useLocalDpi xmlns:a14="http://schemas.microsoft.com/office/drawing/2010/main" val="0"/>
              </a:ext>
            </a:extLst>
          </a:blip>
          <a:srcRect/>
          <a:stretch>
            <a:fillRect/>
          </a:stretch>
        </p:blipFill>
        <p:spPr bwMode="auto">
          <a:xfrm>
            <a:off x="2754985" y="3471314"/>
            <a:ext cx="1950540" cy="14629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o photo description available.">
            <a:extLst>
              <a:ext uri="{FF2B5EF4-FFF2-40B4-BE49-F238E27FC236}">
                <a16:creationId xmlns:a16="http://schemas.microsoft.com/office/drawing/2014/main" id="{77A03536-1BD8-4CAB-A72B-B6AFE77D698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06" b="89974" l="5225" r="95850">
                        <a14:foregroundMark x1="24561" y1="14909" x2="24561" y2="14909"/>
                        <a14:foregroundMark x1="11914" y1="24740" x2="11914" y2="24740"/>
                        <a14:foregroundMark x1="5225" y1="30273" x2="5225" y2="30273"/>
                        <a14:foregroundMark x1="7666" y1="44010" x2="48975" y2="83268"/>
                        <a14:foregroundMark x1="50391" y1="86589" x2="42041" y2="79427"/>
                        <a14:foregroundMark x1="42041" y1="79427" x2="41748" y2="78841"/>
                        <a14:foregroundMark x1="17480" y1="54688" x2="17480" y2="54688"/>
                        <a14:foregroundMark x1="15137" y1="52799" x2="21240" y2="56771"/>
                        <a14:foregroundMark x1="12305" y1="51107" x2="14404" y2="53711"/>
                        <a14:foregroundMark x1="12695" y1="51758" x2="10889" y2="51302"/>
                        <a14:foregroundMark x1="94434" y1="72266" x2="86719" y2="64518"/>
                        <a14:foregroundMark x1="86719" y1="64518" x2="86035" y2="64388"/>
                        <a14:foregroundMark x1="50928" y1="12044" x2="42139" y2="6706"/>
                        <a14:foregroundMark x1="42139" y1="6706" x2="37500" y2="9440"/>
                        <a14:foregroundMark x1="50000" y1="80013" x2="60400" y2="57878"/>
                        <a14:foregroundMark x1="60400" y1="57878" x2="70020" y2="54753"/>
                        <a14:foregroundMark x1="70020" y1="54753" x2="92627" y2="70898"/>
                        <a14:foregroundMark x1="76758" y1="61979" x2="76758" y2="61979"/>
                        <a14:foregroundMark x1="77637" y1="62435" x2="77637" y2="62435"/>
                        <a14:foregroundMark x1="86426" y1="68815" x2="86426" y2="68815"/>
                        <a14:foregroundMark x1="93262" y1="72982" x2="93262" y2="72982"/>
                        <a14:foregroundMark x1="95850" y1="74349" x2="95850" y2="74349"/>
                        <a14:foregroundMark x1="94336" y1="73828" x2="94336" y2="73828"/>
                        <a14:foregroundMark x1="44727" y1="82943" x2="44727" y2="82943"/>
                        <a14:foregroundMark x1="20947" y1="59896" x2="20947" y2="59896"/>
                        <a14:foregroundMark x1="12939" y1="52799" x2="12939" y2="52799"/>
                        <a14:foregroundMark x1="12305" y1="52279" x2="12305" y2="52279"/>
                        <a14:foregroundMark x1="30029" y1="68294" x2="30029" y2="68294"/>
                        <a14:foregroundMark x1="31445" y1="69727" x2="31445" y2="69727"/>
                        <a14:foregroundMark x1="50537" y1="87956" x2="50537" y2="87956"/>
                        <a14:foregroundMark x1="51709" y1="88997" x2="51709" y2="88997"/>
                        <a14:backgroundMark x1="91748" y1="75065" x2="77539" y2="64388"/>
                        <a14:backgroundMark x1="49658" y1="90039" x2="47070" y2="87435"/>
                        <a14:backgroundMark x1="47168" y1="70378" x2="47168" y2="70378"/>
                        <a14:backgroundMark x1="72217" y1="25781" x2="72217" y2="25781"/>
                      </a14:backgroundRemoval>
                    </a14:imgEffect>
                  </a14:imgLayer>
                </a14:imgProps>
              </a:ext>
              <a:ext uri="{28A0092B-C50C-407E-A947-70E740481C1C}">
                <a14:useLocalDpi xmlns:a14="http://schemas.microsoft.com/office/drawing/2010/main" val="0"/>
              </a:ext>
            </a:extLst>
          </a:blip>
          <a:srcRect/>
          <a:stretch>
            <a:fillRect/>
          </a:stretch>
        </p:blipFill>
        <p:spPr bwMode="auto">
          <a:xfrm>
            <a:off x="4832402" y="2614971"/>
            <a:ext cx="2283581" cy="17126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 photo description available.">
            <a:extLst>
              <a:ext uri="{FF2B5EF4-FFF2-40B4-BE49-F238E27FC236}">
                <a16:creationId xmlns:a16="http://schemas.microsoft.com/office/drawing/2014/main" id="{08B9653A-17C1-4086-9C5A-3CF0D75CF8F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487" b="89974" l="3271" r="96436">
                        <a14:foregroundMark x1="3369" y1="79818" x2="3369" y2="79818"/>
                        <a14:foregroundMark x1="30322" y1="43750" x2="13477" y2="60807"/>
                        <a14:foregroundMark x1="13477" y1="60807" x2="4834" y2="75586"/>
                        <a14:foregroundMark x1="4834" y1="75586" x2="9326" y2="82943"/>
                        <a14:foregroundMark x1="9326" y1="82943" x2="42822" y2="67904"/>
                        <a14:foregroundMark x1="42822" y1="67904" x2="50488" y2="56966"/>
                        <a14:foregroundMark x1="76221" y1="44531" x2="36670" y2="14909"/>
                        <a14:foregroundMark x1="37500" y1="9049" x2="30566" y2="7487"/>
                        <a14:foregroundMark x1="30566" y1="7487" x2="26758" y2="15495"/>
                        <a14:foregroundMark x1="26758" y1="15495" x2="26709" y2="16276"/>
                        <a14:foregroundMark x1="25195" y1="17253" x2="25195" y2="17253"/>
                        <a14:foregroundMark x1="26123" y1="19531" x2="25684" y2="16927"/>
                        <a14:foregroundMark x1="25928" y1="20247" x2="25684" y2="19010"/>
                        <a14:foregroundMark x1="96045" y1="45638" x2="89453" y2="49023"/>
                        <a14:foregroundMark x1="89453" y1="49023" x2="81787" y2="64648"/>
                        <a14:foregroundMark x1="81787" y1="64648" x2="86035" y2="72005"/>
                        <a14:foregroundMark x1="86035" y1="72005" x2="96338" y2="47331"/>
                        <a14:foregroundMark x1="96338" y1="47331" x2="96436" y2="45898"/>
                        <a14:foregroundMark x1="21582" y1="24609" x2="23438" y2="24023"/>
                        <a14:foregroundMark x1="12695" y1="29557" x2="19678" y2="28125"/>
                        <a14:foregroundMark x1="19678" y1="28125" x2="11768" y2="28841"/>
                        <a14:foregroundMark x1="79834" y1="71615" x2="79834" y2="71615"/>
                        <a14:foregroundMark x1="9424" y1="65169" x2="9082" y2="66016"/>
                        <a14:foregroundMark x1="50537" y1="37305" x2="42822" y2="30859"/>
                        <a14:foregroundMark x1="54102" y1="53841" x2="55127" y2="51497"/>
                        <a14:foregroundMark x1="53613" y1="55469" x2="53613" y2="55469"/>
                        <a14:foregroundMark x1="26514" y1="26107" x2="26514" y2="26107"/>
                        <a14:foregroundMark x1="39844" y1="28841" x2="39844" y2="28841"/>
                        <a14:foregroundMark x1="45996" y1="34961" x2="45996" y2="34961"/>
                        <a14:foregroundMark x1="78906" y1="60807" x2="78906" y2="60807"/>
                        <a14:foregroundMark x1="44141" y1="46745" x2="44141" y2="46745"/>
                        <a14:foregroundMark x1="44043" y1="46745" x2="44043" y2="46745"/>
                        <a14:backgroundMark x1="45166" y1="15690" x2="45166" y2="15690"/>
                        <a14:backgroundMark x1="44141" y1="15560" x2="44141" y2="15560"/>
                        <a14:backgroundMark x1="56982" y1="24089" x2="56982" y2="24089"/>
                        <a14:backgroundMark x1="81982" y1="75716" x2="81982" y2="75716"/>
                        <a14:backgroundMark x1="79395" y1="74740" x2="79395" y2="74740"/>
                        <a14:backgroundMark x1="9814" y1="77799" x2="9814" y2="77799"/>
                        <a14:backgroundMark x1="7764" y1="77214" x2="17920" y2="76107"/>
                        <a14:backgroundMark x1="781" y1="77930" x2="781" y2="79688"/>
                        <a14:backgroundMark x1="12891" y1="79167" x2="8984" y2="79297"/>
                        <a14:backgroundMark x1="32861" y1="47135" x2="28906" y2="49219"/>
                        <a14:backgroundMark x1="34424" y1="43620" x2="39307" y2="36589"/>
                        <a14:backgroundMark x1="39307" y1="36589" x2="46289" y2="36003"/>
                        <a14:backgroundMark x1="46289" y1="36003" x2="52002" y2="41862"/>
                        <a14:backgroundMark x1="52002" y1="41862" x2="37695" y2="41471"/>
                        <a14:backgroundMark x1="37695" y1="41471" x2="37207" y2="41667"/>
                        <a14:backgroundMark x1="53271" y1="60286" x2="56934" y2="51888"/>
                        <a14:backgroundMark x1="56934" y1="51888" x2="62305" y2="53711"/>
                        <a14:backgroundMark x1="52588" y1="58073" x2="52588" y2="58073"/>
                        <a14:backgroundMark x1="57568" y1="49219" x2="57568" y2="49219"/>
                        <a14:backgroundMark x1="60352" y1="50195" x2="60352" y2="50195"/>
                        <a14:backgroundMark x1="59424" y1="49349" x2="70898" y2="60547"/>
                        <a14:backgroundMark x1="70898" y1="60547" x2="59619" y2="49870"/>
                        <a14:backgroundMark x1="55518" y1="45247" x2="51758" y2="41276"/>
                        <a14:backgroundMark x1="43018" y1="35677" x2="41602" y2="32682"/>
                        <a14:backgroundMark x1="36279" y1="28451" x2="29248" y2="26758"/>
                        <a14:backgroundMark x1="29248" y1="26758" x2="24902" y2="22526"/>
                        <a14:backgroundMark x1="25391" y1="28320" x2="25391" y2="28320"/>
                        <a14:backgroundMark x1="25684" y1="26628" x2="25830" y2="27214"/>
                        <a14:backgroundMark x1="36963" y1="28841" x2="37500" y2="29102"/>
                        <a14:backgroundMark x1="39111" y1="29688" x2="38721" y2="29102"/>
                        <a14:backgroundMark x1="79004" y1="63997" x2="70605" y2="58789"/>
                        <a14:backgroundMark x1="43848" y1="46745" x2="43848" y2="46745"/>
                        <a14:backgroundMark x1="44141" y1="46615" x2="44141" y2="46615"/>
                        <a14:backgroundMark x1="44141" y1="46875" x2="44141" y2="46875"/>
                        <a14:backgroundMark x1="44043" y1="46745" x2="44043" y2="46745"/>
                        <a14:backgroundMark x1="33594" y1="43750" x2="33594" y2="43750"/>
                        <a14:backgroundMark x1="32861" y1="45247" x2="32861" y2="45247"/>
                        <a14:backgroundMark x1="32178" y1="45247" x2="32178" y2="45247"/>
                      </a14:backgroundRemoval>
                    </a14:imgEffect>
                  </a14:imgLayer>
                </a14:imgProps>
              </a:ext>
              <a:ext uri="{28A0092B-C50C-407E-A947-70E740481C1C}">
                <a14:useLocalDpi xmlns:a14="http://schemas.microsoft.com/office/drawing/2010/main" val="0"/>
              </a:ext>
            </a:extLst>
          </a:blip>
          <a:srcRect/>
          <a:stretch>
            <a:fillRect/>
          </a:stretch>
        </p:blipFill>
        <p:spPr bwMode="auto">
          <a:xfrm>
            <a:off x="6494994" y="1203163"/>
            <a:ext cx="2283581" cy="17126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o description available.">
            <a:extLst>
              <a:ext uri="{FF2B5EF4-FFF2-40B4-BE49-F238E27FC236}">
                <a16:creationId xmlns:a16="http://schemas.microsoft.com/office/drawing/2014/main" id="{B8400540-E64D-4846-AE1F-9D85F907C5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77246" y1="38281" x2="77246" y2="38281"/>
                        <a14:foregroundMark x1="78369" y1="37826" x2="43213" y2="43164"/>
                        <a14:foregroundMark x1="80566" y1="52930" x2="80957" y2="43294"/>
                        <a14:foregroundMark x1="80957" y1="43294" x2="79297" y2="51237"/>
                        <a14:foregroundMark x1="54102" y1="57161" x2="54102" y2="57161"/>
                        <a14:foregroundMark x1="80859" y1="52083" x2="80859" y2="52083"/>
                        <a14:foregroundMark x1="81055" y1="50846" x2="81250" y2="53190"/>
                        <a14:foregroundMark x1="81152" y1="54232" x2="81152" y2="54232"/>
                        <a14:foregroundMark x1="42285" y1="25000" x2="43018" y2="37305"/>
                        <a14:foregroundMark x1="42627" y1="24479" x2="42627" y2="24479"/>
                        <a14:foregroundMark x1="42822" y1="24349" x2="42822" y2="24349"/>
                        <a14:backgroundMark x1="33008" y1="38151" x2="20264" y2="38542"/>
                        <a14:backgroundMark x1="36963" y1="38281" x2="36963" y2="38281"/>
                        <a14:backgroundMark x1="66016" y1="36068" x2="61279" y2="34049"/>
                        <a14:backgroundMark x1="66504" y1="35807" x2="66504" y2="35807"/>
                        <a14:backgroundMark x1="66699" y1="35807" x2="66699" y2="35807"/>
                        <a14:backgroundMark x1="62109" y1="35286" x2="62109" y2="35286"/>
                        <a14:backgroundMark x1="78174" y1="33464" x2="82373" y2="41341"/>
                        <a14:backgroundMark x1="82373" y1="41341" x2="80566" y2="32292"/>
                        <a14:backgroundMark x1="80566" y1="32292" x2="79443" y2="32292"/>
                        <a14:backgroundMark x1="30127" y1="71745" x2="30127" y2="71745"/>
                        <a14:backgroundMark x1="37793" y1="64518" x2="72363" y2="55208"/>
                        <a14:backgroundMark x1="72363" y1="55208" x2="86182" y2="60547"/>
                        <a14:backgroundMark x1="86182" y1="60547" x2="90674" y2="68359"/>
                        <a14:backgroundMark x1="90674" y1="68359" x2="89355" y2="78516"/>
                        <a14:backgroundMark x1="89355" y1="78516" x2="72510" y2="86849"/>
                        <a14:backgroundMark x1="72510" y1="86849" x2="34033" y2="92513"/>
                        <a14:backgroundMark x1="34033" y1="92513" x2="35059" y2="82878"/>
                        <a14:backgroundMark x1="35059" y1="82878" x2="38330" y2="74609"/>
                        <a14:backgroundMark x1="38330" y1="74609" x2="37793" y2="65495"/>
                        <a14:backgroundMark x1="33984" y1="38542" x2="33984" y2="38542"/>
                        <a14:backgroundMark x1="38232" y1="38802" x2="38232" y2="38802"/>
                        <a14:backgroundMark x1="62500" y1="35677" x2="62500" y2="35677"/>
                        <a14:backgroundMark x1="33008" y1="77604" x2="35254" y2="78190"/>
                      </a14:backgroundRemoval>
                    </a14:imgEffect>
                  </a14:imgLayer>
                </a14:imgProps>
              </a:ext>
              <a:ext uri="{28A0092B-C50C-407E-A947-70E740481C1C}">
                <a14:useLocalDpi xmlns:a14="http://schemas.microsoft.com/office/drawing/2010/main" val="0"/>
              </a:ext>
            </a:extLst>
          </a:blip>
          <a:srcRect/>
          <a:stretch>
            <a:fillRect/>
          </a:stretch>
        </p:blipFill>
        <p:spPr bwMode="auto">
          <a:xfrm>
            <a:off x="379178" y="3222265"/>
            <a:ext cx="2769732" cy="2077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77D9DA-6D7D-BB90-4B28-E4AD21BD4D2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803" b="94803" l="18006" r="81362">
                        <a14:foregroundMark x1="21391" y1="36184" x2="21391" y2="36184"/>
                        <a14:foregroundMark x1="18713" y1="35263" x2="18713" y2="35263"/>
                        <a14:foregroundMark x1="18452" y1="40000" x2="18452" y2="40000"/>
                        <a14:foregroundMark x1="18006" y1="40000" x2="18006" y2="40000"/>
                        <a14:foregroundMark x1="19680" y1="42632" x2="19680" y2="42632"/>
                        <a14:foregroundMark x1="18118" y1="42303" x2="18118" y2="42303"/>
                        <a14:foregroundMark x1="20536" y1="43553" x2="20536" y2="43553"/>
                        <a14:foregroundMark x1="21131" y1="45197" x2="21131" y2="45197"/>
                        <a14:foregroundMark x1="26228" y1="51053" x2="26228" y2="51053"/>
                        <a14:foregroundMark x1="28423" y1="49803" x2="28423" y2="49803"/>
                        <a14:foregroundMark x1="31696" y1="56842" x2="31696" y2="56842"/>
                        <a14:foregroundMark x1="32031" y1="59737" x2="32031" y2="59737"/>
                        <a14:foregroundMark x1="58185" y1="90789" x2="58185" y2="90789"/>
                        <a14:foregroundMark x1="60528" y1="94934" x2="60528" y2="94934"/>
                        <a14:foregroundMark x1="61124" y1="94671" x2="61124" y2="94671"/>
                        <a14:foregroundMark x1="36793" y1="4934" x2="36793" y2="4934"/>
                        <a14:foregroundMark x1="63281" y1="49803" x2="63281" y2="49803"/>
                        <a14:foregroundMark x1="66295" y1="52895" x2="66295" y2="52895"/>
                        <a14:foregroundMark x1="67783" y1="53750" x2="67783" y2="53750"/>
                        <a14:foregroundMark x1="70722" y1="56513" x2="70722" y2="56513"/>
                        <a14:foregroundMark x1="81101" y1="66316" x2="81101" y2="66316"/>
                        <a14:foregroundMark x1="78497" y1="42763" x2="78497" y2="42763"/>
                        <a14:foregroundMark x1="79911" y1="43355" x2="79911" y2="43355"/>
                        <a14:foregroundMark x1="73996" y1="39211" x2="79390" y2="43355"/>
                        <a14:foregroundMark x1="72359" y1="38487" x2="75409" y2="41053"/>
                        <a14:foregroundMark x1="69866" y1="55132" x2="81362" y2="65855"/>
                        <a14:backgroundMark x1="30134" y1="49013" x2="30134" y2="49013"/>
                        <a14:backgroundMark x1="63542" y1="35395" x2="63542" y2="35395"/>
                        <a14:backgroundMark x1="63207" y1="34474" x2="63207" y2="34474"/>
                        <a14:backgroundMark x1="28832" y1="47829" x2="31771" y2="50855"/>
                        <a14:backgroundMark x1="71243" y1="59737" x2="80171" y2="68618"/>
                        <a14:backgroundMark x1="68229" y1="56711" x2="80171" y2="67368"/>
                        <a14:backgroundMark x1="63728" y1="35395" x2="63281" y2="33553"/>
                      </a14:backgroundRemoval>
                    </a14:imgEffect>
                  </a14:imgLayer>
                </a14:imgProps>
              </a:ext>
            </a:extLst>
          </a:blip>
          <a:srcRect l="16640" r="14958" b="2452"/>
          <a:stretch/>
        </p:blipFill>
        <p:spPr>
          <a:xfrm>
            <a:off x="311700" y="1140591"/>
            <a:ext cx="2742259" cy="2211421"/>
          </a:xfrm>
          <a:prstGeom prst="rect">
            <a:avLst/>
          </a:prstGeom>
        </p:spPr>
      </p:pic>
      <p:pic>
        <p:nvPicPr>
          <p:cNvPr id="7" name="Picture 6">
            <a:extLst>
              <a:ext uri="{FF2B5EF4-FFF2-40B4-BE49-F238E27FC236}">
                <a16:creationId xmlns:a16="http://schemas.microsoft.com/office/drawing/2014/main" id="{18DB77AB-634C-55F1-3DD2-9F26ABC7045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61" b="92243" l="3795" r="96429">
                        <a14:foregroundMark x1="90625" y1="45363" x2="90625" y2="45363"/>
                        <a14:foregroundMark x1="94308" y1="33221" x2="90290" y2="45531"/>
                        <a14:foregroundMark x1="90290" y1="45531" x2="91406" y2="56492"/>
                        <a14:foregroundMark x1="91406" y1="56492" x2="97210" y2="46374"/>
                        <a14:foregroundMark x1="97210" y1="46374" x2="96429" y2="34064"/>
                        <a14:foregroundMark x1="96429" y1="34064" x2="93080" y2="33727"/>
                        <a14:foregroundMark x1="93973" y1="29680" x2="96429" y2="32209"/>
                        <a14:foregroundMark x1="96540" y1="31029" x2="94420" y2="30523"/>
                        <a14:foregroundMark x1="34375" y1="90894" x2="13504" y2="88870"/>
                        <a14:foregroundMark x1="13504" y1="88870" x2="5357" y2="69309"/>
                        <a14:foregroundMark x1="5357" y1="69309" x2="3906" y2="58347"/>
                        <a14:foregroundMark x1="11165" y1="39910" x2="11607" y2="38786"/>
                        <a14:foregroundMark x1="39621" y1="86678" x2="46205" y2="95110"/>
                        <a14:foregroundMark x1="46205" y1="95110" x2="53348" y2="92411"/>
                        <a14:foregroundMark x1="53348" y1="92411" x2="57589" y2="82125"/>
                        <a14:foregroundMark x1="57589" y1="82125" x2="59710" y2="67285"/>
                        <a14:foregroundMark x1="59710" y1="67285" x2="54464" y2="59191"/>
                        <a14:foregroundMark x1="54464" y1="59191" x2="54353" y2="59191"/>
                        <a14:foregroundMark x1="58036" y1="7589" x2="51339" y2="5059"/>
                        <a14:foregroundMark x1="51339" y1="5059" x2="47545" y2="11298"/>
                        <a14:foregroundMark x1="78683" y1="25295" x2="74665" y2="22091"/>
                        <a14:foregroundMark x1="80022" y1="24789" x2="76004" y2="22428"/>
                        <a14:foregroundMark x1="94978" y1="41315" x2="90848" y2="46037"/>
                        <a14:foregroundMark x1="33594" y1="12310" x2="35714" y2="2361"/>
                        <a14:foregroundMark x1="35714" y1="2361" x2="40402" y2="9444"/>
                        <a14:foregroundMark x1="40402" y1="9444" x2="40960" y2="14165"/>
                        <a14:foregroundMark x1="24665" y1="20911" x2="16964" y2="17538"/>
                        <a14:foregroundMark x1="16964" y1="17538" x2="11161" y2="25970"/>
                        <a14:foregroundMark x1="11161" y1="25970" x2="11830" y2="38786"/>
                        <a14:foregroundMark x1="11830" y1="38786" x2="13170" y2="40304"/>
                        <a14:foregroundMark x1="18415" y1="42664" x2="33036" y2="22091"/>
                        <a14:foregroundMark x1="33036" y1="22091" x2="41183" y2="15683"/>
                        <a14:foregroundMark x1="41183" y1="15683" x2="47991" y2="21417"/>
                        <a14:foregroundMark x1="47991" y1="21417" x2="62054" y2="14840"/>
                        <a14:foregroundMark x1="62054" y1="14840" x2="83482" y2="31872"/>
                        <a14:foregroundMark x1="83482" y1="31872" x2="89955" y2="33052"/>
                        <a14:foregroundMark x1="89955" y1="33052" x2="87612" y2="49073"/>
                        <a14:foregroundMark x1="87612" y1="49073" x2="57366" y2="63744"/>
                        <a14:foregroundMark x1="57366" y1="63744" x2="48214" y2="54806"/>
                        <a14:foregroundMark x1="48214" y1="54806" x2="24888" y2="55987"/>
                        <a14:foregroundMark x1="24888" y1="55987" x2="18080" y2="47723"/>
                        <a14:foregroundMark x1="18080" y1="47723" x2="18750" y2="39460"/>
                        <a14:foregroundMark x1="55246" y1="42664" x2="71987" y2="30860"/>
                        <a14:foregroundMark x1="32478" y1="35750" x2="39955" y2="23272"/>
                        <a14:backgroundMark x1="17054" y1="15448" x2="18192" y2="14671"/>
                        <a14:backgroundMark x1="15896" y1="16238" x2="16382" y2="15906"/>
                        <a14:backgroundMark x1="11272" y1="19393" x2="14476" y2="17207"/>
                        <a14:backgroundMark x1="18192" y1="14671" x2="24777" y2="16189"/>
                        <a14:backgroundMark x1="24777" y1="16189" x2="24665" y2="16189"/>
                        <a14:backgroundMark x1="58036" y1="4216" x2="82478" y2="24115"/>
                        <a14:backgroundMark x1="82478" y1="24115" x2="91964" y2="23440"/>
                        <a14:backgroundMark x1="91964" y1="23440" x2="94866" y2="21417"/>
                        <a14:backgroundMark x1="97098" y1="81450" x2="65179" y2="86003"/>
                        <a14:backgroundMark x1="69420" y1="77572" x2="86161" y2="71332"/>
                        <a14:backgroundMark x1="61719" y1="84654" x2="64732" y2="75548"/>
                        <a14:backgroundMark x1="64732" y1="75548" x2="79018" y2="59022"/>
                        <a14:backgroundMark x1="79018" y1="59022" x2="87835" y2="58179"/>
                        <a14:backgroundMark x1="87835" y1="58179" x2="92746" y2="59359"/>
                        <a14:backgroundMark x1="62277" y1="77909" x2="74330" y2="61383"/>
                        <a14:backgroundMark x1="74330" y1="61383" x2="80469" y2="55481"/>
                        <a14:backgroundMark x1="80469" y1="55481" x2="87500" y2="57167"/>
                        <a14:backgroundMark x1="87500" y1="57167" x2="87723" y2="57336"/>
                        <a14:backgroundMark x1="67076" y1="67791" x2="64397" y2="68971"/>
                        <a14:backgroundMark x1="72656" y1="60540" x2="74554" y2="59191"/>
                        <a14:backgroundMark x1="83259" y1="54975" x2="82305" y2="54466"/>
                        <a14:backgroundMark x1="83929" y1="55481" x2="82835" y2="54209"/>
                        <a14:backgroundMark x1="36607" y1="10793" x2="35938" y2="7757"/>
                        <a14:backgroundMark x1="40737" y1="5228" x2="43080" y2="5565"/>
                        <a14:backgroundMark x1="46317" y1="8938" x2="45424" y2="8263"/>
                        <a14:backgroundMark x1="9821" y1="38954" x2="3460" y2="57841"/>
                      </a14:backgroundRemoval>
                    </a14:imgEffect>
                  </a14:imgLayer>
                </a14:imgProps>
              </a:ext>
            </a:extLst>
          </a:blip>
          <a:stretch>
            <a:fillRect/>
          </a:stretch>
        </p:blipFill>
        <p:spPr>
          <a:xfrm>
            <a:off x="3586226" y="1283838"/>
            <a:ext cx="2238598" cy="1481572"/>
          </a:xfrm>
          <a:prstGeom prst="rect">
            <a:avLst/>
          </a:prstGeom>
        </p:spPr>
      </p:pic>
    </p:spTree>
    <p:extLst>
      <p:ext uri="{BB962C8B-B14F-4D97-AF65-F5344CB8AC3E}">
        <p14:creationId xmlns:p14="http://schemas.microsoft.com/office/powerpoint/2010/main" val="591460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DBC8-4ABB-4C91-AD77-A85F287D86F4}"/>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DFF2DBB1-4F90-4FB4-9861-E6ECF3336CC7}"/>
              </a:ext>
            </a:extLst>
          </p:cNvPr>
          <p:cNvSpPr>
            <a:spLocks noGrp="1"/>
          </p:cNvSpPr>
          <p:nvPr>
            <p:ph type="body" idx="1"/>
          </p:nvPr>
        </p:nvSpPr>
        <p:spPr/>
        <p:txBody>
          <a:bodyPr/>
          <a:lstStyle/>
          <a:p>
            <a:pPr>
              <a:buFont typeface="Arial" panose="020B0604020202020204" pitchFamily="34" charset="0"/>
              <a:buChar char="•"/>
            </a:pPr>
            <a:r>
              <a:rPr lang="en-US" dirty="0"/>
              <a:t>Finding Events</a:t>
            </a:r>
          </a:p>
          <a:p>
            <a:pPr>
              <a:buFont typeface="Arial" panose="020B0604020202020204" pitchFamily="34" charset="0"/>
              <a:buChar char="•"/>
            </a:pPr>
            <a:r>
              <a:rPr lang="en-US" dirty="0"/>
              <a:t>Rules</a:t>
            </a:r>
          </a:p>
          <a:p>
            <a:pPr marL="640080" lvl="1" indent="-182880">
              <a:lnSpc>
                <a:spcPct val="100000"/>
              </a:lnSpc>
              <a:spcBef>
                <a:spcPts val="0"/>
              </a:spcBef>
              <a:buFont typeface="Arial" panose="020B0604020202020204" pitchFamily="34" charset="0"/>
              <a:buChar char="•"/>
            </a:pPr>
            <a:r>
              <a:rPr lang="en-US" dirty="0"/>
              <a:t>General Rules</a:t>
            </a:r>
          </a:p>
          <a:p>
            <a:pPr marL="640080" lvl="1" indent="-182880">
              <a:lnSpc>
                <a:spcPct val="100000"/>
              </a:lnSpc>
              <a:spcBef>
                <a:spcPts val="0"/>
              </a:spcBef>
              <a:buFont typeface="Arial" panose="020B0604020202020204" pitchFamily="34" charset="0"/>
              <a:buChar char="•"/>
            </a:pPr>
            <a:r>
              <a:rPr lang="en-US" dirty="0"/>
              <a:t>Robot Battles Rules</a:t>
            </a:r>
          </a:p>
          <a:p>
            <a:pPr marL="640080" lvl="1" indent="-182880">
              <a:lnSpc>
                <a:spcPct val="100000"/>
              </a:lnSpc>
              <a:spcBef>
                <a:spcPts val="0"/>
              </a:spcBef>
              <a:buFont typeface="Arial" panose="020B0604020202020204" pitchFamily="34" charset="0"/>
              <a:buChar char="•"/>
            </a:pPr>
            <a:r>
              <a:rPr lang="en-US" dirty="0"/>
              <a:t>Highlighted Robot Battles Rules</a:t>
            </a:r>
          </a:p>
          <a:p>
            <a:pPr marL="640080" lvl="1" indent="-182880">
              <a:lnSpc>
                <a:spcPct val="100000"/>
              </a:lnSpc>
              <a:spcBef>
                <a:spcPts val="0"/>
              </a:spcBef>
              <a:buFont typeface="Arial" panose="020B0604020202020204" pitchFamily="34" charset="0"/>
              <a:buChar char="•"/>
            </a:pPr>
            <a:r>
              <a:rPr lang="en-US" dirty="0"/>
              <a:t>Plastic Ant Rules</a:t>
            </a:r>
          </a:p>
          <a:p>
            <a:pPr>
              <a:buFont typeface="Arial" panose="020B0604020202020204" pitchFamily="34" charset="0"/>
              <a:buChar char="•"/>
            </a:pPr>
            <a:r>
              <a:rPr lang="en-US" dirty="0"/>
              <a:t>Parts of a Combat Robot</a:t>
            </a:r>
          </a:p>
          <a:p>
            <a:pPr>
              <a:buFont typeface="Arial" panose="020B0604020202020204" pitchFamily="34" charset="0"/>
              <a:buChar char="•"/>
            </a:pPr>
            <a:r>
              <a:rPr lang="en-US" dirty="0"/>
              <a:t>Basics</a:t>
            </a:r>
          </a:p>
          <a:p>
            <a:pPr marL="640080" lvl="1" indent="-182880">
              <a:lnSpc>
                <a:spcPct val="100000"/>
              </a:lnSpc>
              <a:spcBef>
                <a:spcPts val="0"/>
              </a:spcBef>
              <a:buFont typeface="Arial" panose="020B0604020202020204" pitchFamily="34" charset="0"/>
              <a:buChar char="•"/>
            </a:pPr>
            <a:r>
              <a:rPr lang="en-US" dirty="0"/>
              <a:t>Wiring</a:t>
            </a:r>
          </a:p>
          <a:p>
            <a:pPr marL="640080" lvl="1" indent="-182880">
              <a:lnSpc>
                <a:spcPct val="100000"/>
              </a:lnSpc>
              <a:spcBef>
                <a:spcPts val="0"/>
              </a:spcBef>
              <a:buFont typeface="Arial" panose="020B0604020202020204" pitchFamily="34" charset="0"/>
              <a:buChar char="•"/>
            </a:pPr>
            <a:r>
              <a:rPr lang="en-US" dirty="0"/>
              <a:t>Power Transmission</a:t>
            </a:r>
          </a:p>
          <a:p>
            <a:pPr>
              <a:buFont typeface="Arial" panose="020B0604020202020204" pitchFamily="34" charset="0"/>
              <a:buChar char="•"/>
            </a:pPr>
            <a:r>
              <a:rPr lang="en-US" dirty="0"/>
              <a:t>Parts Selection &amp; Resources</a:t>
            </a:r>
          </a:p>
          <a:p>
            <a:pPr>
              <a:buFont typeface="Arial" panose="020B0604020202020204" pitchFamily="34" charset="0"/>
              <a:buChar char="•"/>
            </a:pPr>
            <a:r>
              <a:rPr lang="en-US" dirty="0"/>
              <a:t>Design Resources</a:t>
            </a:r>
          </a:p>
          <a:p>
            <a:pPr>
              <a:buFont typeface="Arial" panose="020B0604020202020204" pitchFamily="34" charset="0"/>
              <a:buChar char="•"/>
            </a:pPr>
            <a:r>
              <a:rPr lang="en-US" dirty="0"/>
              <a:t>Information Resources</a:t>
            </a:r>
          </a:p>
          <a:p>
            <a:pPr>
              <a:buFont typeface="Arial" panose="020B0604020202020204" pitchFamily="34" charset="0"/>
              <a:buChar char="•"/>
            </a:pPr>
            <a:r>
              <a:rPr lang="en-US" dirty="0"/>
              <a:t>Open Questions</a:t>
            </a:r>
          </a:p>
        </p:txBody>
      </p:sp>
      <p:sp>
        <p:nvSpPr>
          <p:cNvPr id="4" name="Text Placeholder 3">
            <a:extLst>
              <a:ext uri="{FF2B5EF4-FFF2-40B4-BE49-F238E27FC236}">
                <a16:creationId xmlns:a16="http://schemas.microsoft.com/office/drawing/2014/main" id="{F5CBE337-3C9C-4D6F-BFA3-ADCEF80816AC}"/>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54475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Finding Events</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Robot Combat Events</a:t>
            </a:r>
          </a:p>
          <a:p>
            <a:pPr marL="640080" lvl="1" indent="-182880">
              <a:lnSpc>
                <a:spcPct val="100000"/>
              </a:lnSpc>
              <a:spcBef>
                <a:spcPts val="0"/>
              </a:spcBef>
              <a:buFont typeface="Arial" panose="020B0604020202020204" pitchFamily="34" charset="0"/>
              <a:buChar char="•"/>
            </a:pPr>
            <a:r>
              <a:rPr lang="en-US" dirty="0"/>
              <a:t>Registration for events all over the world</a:t>
            </a:r>
          </a:p>
          <a:p>
            <a:pPr marL="640080" lvl="1" indent="-182880">
              <a:lnSpc>
                <a:spcPct val="100000"/>
              </a:lnSpc>
              <a:spcBef>
                <a:spcPts val="0"/>
              </a:spcBef>
              <a:buFont typeface="Arial" panose="020B0604020202020204" pitchFamily="34" charset="0"/>
              <a:buChar char="•"/>
            </a:pPr>
            <a:r>
              <a:rPr lang="en-US" dirty="0">
                <a:solidFill>
                  <a:srgbClr val="A8C813"/>
                </a:solidFill>
                <a:hlinkClick r:id="rId2"/>
              </a:rPr>
              <a:t>https://www.robotcombatevents.com/</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a:p>
            <a:pPr>
              <a:buFont typeface="Arial" panose="020B0604020202020204" pitchFamily="34" charset="0"/>
              <a:buChar char="•"/>
            </a:pPr>
            <a:r>
              <a:rPr lang="en-US" dirty="0" err="1"/>
              <a:t>BuildersDB</a:t>
            </a:r>
            <a:endParaRPr lang="en-US" dirty="0"/>
          </a:p>
          <a:p>
            <a:pPr marL="640080" lvl="1" indent="-182880">
              <a:lnSpc>
                <a:spcPct val="100000"/>
              </a:lnSpc>
              <a:spcBef>
                <a:spcPts val="0"/>
              </a:spcBef>
              <a:buFont typeface="Arial" panose="020B0604020202020204" pitchFamily="34" charset="0"/>
              <a:buChar char="•"/>
            </a:pPr>
            <a:r>
              <a:rPr lang="en-US" dirty="0"/>
              <a:t>Database of past and upcoming events and robots</a:t>
            </a:r>
          </a:p>
          <a:p>
            <a:pPr marL="640080" lvl="1" indent="-182880">
              <a:lnSpc>
                <a:spcPct val="100000"/>
              </a:lnSpc>
              <a:spcBef>
                <a:spcPts val="0"/>
              </a:spcBef>
              <a:buFont typeface="Arial" panose="020B0604020202020204" pitchFamily="34" charset="0"/>
              <a:buChar char="•"/>
            </a:pPr>
            <a:r>
              <a:rPr lang="en-US" dirty="0">
                <a:solidFill>
                  <a:srgbClr val="A8C813"/>
                </a:solidFill>
                <a:hlinkClick r:id="rId3"/>
              </a:rPr>
              <a:t>https://buildersdb.com/</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a:p>
            <a:pPr>
              <a:buFont typeface="Arial" panose="020B0604020202020204" pitchFamily="34" charset="0"/>
              <a:buChar char="•"/>
            </a:pPr>
            <a:r>
              <a:rPr lang="en-US" dirty="0"/>
              <a:t>Norwalk Havoc Robot League</a:t>
            </a:r>
          </a:p>
          <a:p>
            <a:pPr marL="640080" lvl="1" indent="-182880">
              <a:lnSpc>
                <a:spcPct val="100000"/>
              </a:lnSpc>
              <a:spcBef>
                <a:spcPts val="0"/>
              </a:spcBef>
              <a:buFont typeface="Arial" panose="020B0604020202020204" pitchFamily="34" charset="0"/>
              <a:buChar char="•"/>
            </a:pPr>
            <a:r>
              <a:rPr lang="en-US" dirty="0"/>
              <a:t>Frequent events with large prize pools in Norwalk, CT</a:t>
            </a:r>
          </a:p>
          <a:p>
            <a:pPr marL="640080" lvl="1" indent="-182880">
              <a:lnSpc>
                <a:spcPct val="100000"/>
              </a:lnSpc>
              <a:spcBef>
                <a:spcPts val="0"/>
              </a:spcBef>
              <a:buFont typeface="Arial" panose="020B0604020202020204" pitchFamily="34" charset="0"/>
              <a:buChar char="•"/>
            </a:pPr>
            <a:r>
              <a:rPr lang="en-US" dirty="0">
                <a:solidFill>
                  <a:srgbClr val="A8C813"/>
                </a:solidFill>
              </a:rPr>
              <a:t>https://nhrl.io/</a:t>
            </a: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r>
              <a:rPr lang="en-US" dirty="0"/>
              <a:t>Robot Battles</a:t>
            </a:r>
          </a:p>
          <a:p>
            <a:pPr marL="640080" lvl="1" indent="-182880">
              <a:lnSpc>
                <a:spcPct val="100000"/>
              </a:lnSpc>
              <a:spcBef>
                <a:spcPts val="0"/>
              </a:spcBef>
              <a:buFont typeface="Arial" panose="020B0604020202020204" pitchFamily="34" charset="0"/>
              <a:buChar char="•"/>
            </a:pPr>
            <a:r>
              <a:rPr lang="en-US" dirty="0"/>
              <a:t>1lb and 3lb full combat</a:t>
            </a:r>
          </a:p>
          <a:p>
            <a:pPr marL="640080" lvl="1" indent="-182880">
              <a:lnSpc>
                <a:spcPct val="100000"/>
              </a:lnSpc>
              <a:spcBef>
                <a:spcPts val="0"/>
              </a:spcBef>
              <a:buFont typeface="Arial" panose="020B0604020202020204" pitchFamily="34" charset="0"/>
              <a:buChar char="•"/>
            </a:pPr>
            <a:r>
              <a:rPr lang="en-US" dirty="0"/>
              <a:t>12lb and 30lb sumo style combat</a:t>
            </a:r>
          </a:p>
          <a:p>
            <a:pPr marL="640080" lvl="1" indent="-182880">
              <a:lnSpc>
                <a:spcPct val="100000"/>
              </a:lnSpc>
              <a:spcBef>
                <a:spcPts val="0"/>
              </a:spcBef>
              <a:buFont typeface="Arial" panose="020B0604020202020204" pitchFamily="34" charset="0"/>
              <a:buChar char="•"/>
            </a:pPr>
            <a:r>
              <a:rPr lang="en-US" dirty="0"/>
              <a:t>Typically takes place during </a:t>
            </a:r>
            <a:r>
              <a:rPr lang="en-US" dirty="0" err="1"/>
              <a:t>MomoCon</a:t>
            </a:r>
            <a:r>
              <a:rPr lang="en-US" dirty="0"/>
              <a:t>  and Dragon Con</a:t>
            </a:r>
          </a:p>
          <a:p>
            <a:pPr marL="640080" lvl="1" indent="-182880">
              <a:lnSpc>
                <a:spcPct val="100000"/>
              </a:lnSpc>
              <a:spcBef>
                <a:spcPts val="0"/>
              </a:spcBef>
              <a:buFont typeface="Arial" panose="020B0604020202020204" pitchFamily="34" charset="0"/>
              <a:buChar char="•"/>
            </a:pPr>
            <a:r>
              <a:rPr lang="en-US" dirty="0">
                <a:solidFill>
                  <a:srgbClr val="A8C813"/>
                </a:solidFill>
              </a:rPr>
              <a:t>http://robotbattles.com/</a:t>
            </a:r>
            <a:endParaRPr lang="en-US" dirty="0"/>
          </a:p>
        </p:txBody>
      </p:sp>
    </p:spTree>
    <p:extLst>
      <p:ext uri="{BB962C8B-B14F-4D97-AF65-F5344CB8AC3E}">
        <p14:creationId xmlns:p14="http://schemas.microsoft.com/office/powerpoint/2010/main" val="4281285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B097-B52E-4E4E-ABC0-A9EC2BACA34B}"/>
              </a:ext>
            </a:extLst>
          </p:cNvPr>
          <p:cNvSpPr>
            <a:spLocks noGrp="1"/>
          </p:cNvSpPr>
          <p:nvPr>
            <p:ph type="title"/>
          </p:nvPr>
        </p:nvSpPr>
        <p:spPr/>
        <p:txBody>
          <a:bodyPr/>
          <a:lstStyle/>
          <a:p>
            <a:r>
              <a:rPr lang="en-US" dirty="0"/>
              <a:t>General Rules</a:t>
            </a:r>
          </a:p>
        </p:txBody>
      </p:sp>
      <p:sp>
        <p:nvSpPr>
          <p:cNvPr id="3" name="Text Placeholder 2">
            <a:extLst>
              <a:ext uri="{FF2B5EF4-FFF2-40B4-BE49-F238E27FC236}">
                <a16:creationId xmlns:a16="http://schemas.microsoft.com/office/drawing/2014/main" id="{76710A73-2B84-4D58-9FB5-F92894505AF4}"/>
              </a:ext>
            </a:extLst>
          </p:cNvPr>
          <p:cNvSpPr>
            <a:spLocks noGrp="1"/>
          </p:cNvSpPr>
          <p:nvPr>
            <p:ph type="body" idx="1"/>
          </p:nvPr>
        </p:nvSpPr>
        <p:spPr/>
        <p:txBody>
          <a:bodyPr/>
          <a:lstStyle/>
          <a:p>
            <a:pPr marL="342900" indent="-342900">
              <a:buFont typeface="Arial" panose="020B0604020202020204" pitchFamily="34" charset="0"/>
              <a:buChar char="•"/>
            </a:pPr>
            <a:r>
              <a:rPr lang="en-US" dirty="0"/>
              <a:t>SPARC</a:t>
            </a:r>
          </a:p>
          <a:p>
            <a:pPr marL="640080" lvl="1" indent="-182880">
              <a:lnSpc>
                <a:spcPct val="100000"/>
              </a:lnSpc>
              <a:spcBef>
                <a:spcPts val="0"/>
              </a:spcBef>
              <a:buFont typeface="Arial" panose="020B0604020202020204" pitchFamily="34" charset="0"/>
              <a:buChar char="•"/>
            </a:pPr>
            <a:r>
              <a:rPr lang="en-US" dirty="0">
                <a:hlinkClick r:id="rId2"/>
              </a:rPr>
              <a:t>http://sparc.tools/</a:t>
            </a:r>
            <a:endParaRPr lang="en-US" dirty="0"/>
          </a:p>
          <a:p>
            <a:pPr marL="342900" indent="-342900">
              <a:buFont typeface="Arial" panose="020B0604020202020204" pitchFamily="34" charset="0"/>
              <a:buChar char="•"/>
            </a:pPr>
            <a:r>
              <a:rPr lang="en-US" dirty="0"/>
              <a:t>Most events in North America use the SPARC rules as written or with slight modifications</a:t>
            </a:r>
          </a:p>
          <a:p>
            <a:pPr marL="342900" indent="-342900">
              <a:buFont typeface="Arial" panose="020B0604020202020204" pitchFamily="34" charset="0"/>
              <a:buChar char="•"/>
            </a:pPr>
            <a:r>
              <a:rPr lang="en-US" dirty="0"/>
              <a:t>If you use these rules as your baseline, you’ll be legal at most events</a:t>
            </a:r>
          </a:p>
          <a:p>
            <a:pPr marL="182880" indent="-182880">
              <a:lnSpc>
                <a:spcPct val="100000"/>
              </a:lnSpc>
              <a:buFont typeface="Arial" panose="020B0604020202020204" pitchFamily="34" charset="0"/>
              <a:buChar char="•"/>
            </a:pPr>
            <a:endParaRPr lang="en-US" dirty="0"/>
          </a:p>
          <a:p>
            <a:pPr marL="139700" indent="0">
              <a:buNone/>
            </a:pPr>
            <a:endParaRPr lang="en-US" dirty="0"/>
          </a:p>
        </p:txBody>
      </p:sp>
      <p:sp>
        <p:nvSpPr>
          <p:cNvPr id="4" name="Text Placeholder 3">
            <a:extLst>
              <a:ext uri="{FF2B5EF4-FFF2-40B4-BE49-F238E27FC236}">
                <a16:creationId xmlns:a16="http://schemas.microsoft.com/office/drawing/2014/main" id="{E13A45E8-F2F7-4BC8-8195-CCF0A4291AE9}"/>
              </a:ext>
            </a:extLst>
          </p:cNvPr>
          <p:cNvSpPr>
            <a:spLocks noGrp="1"/>
          </p:cNvSpPr>
          <p:nvPr>
            <p:ph type="body" idx="2"/>
          </p:nvPr>
        </p:nvSpPr>
        <p:spPr/>
        <p:txBody>
          <a:bodyPr/>
          <a:lstStyle/>
          <a:p>
            <a:endParaRPr lang="en-US" dirty="0"/>
          </a:p>
        </p:txBody>
      </p:sp>
    </p:spTree>
    <p:extLst>
      <p:ext uri="{BB962C8B-B14F-4D97-AF65-F5344CB8AC3E}">
        <p14:creationId xmlns:p14="http://schemas.microsoft.com/office/powerpoint/2010/main" val="2751649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B097-B52E-4E4E-ABC0-A9EC2BACA34B}"/>
              </a:ext>
            </a:extLst>
          </p:cNvPr>
          <p:cNvSpPr>
            <a:spLocks noGrp="1"/>
          </p:cNvSpPr>
          <p:nvPr>
            <p:ph type="title"/>
          </p:nvPr>
        </p:nvSpPr>
        <p:spPr/>
        <p:txBody>
          <a:bodyPr/>
          <a:lstStyle/>
          <a:p>
            <a:r>
              <a:rPr lang="en-US" dirty="0"/>
              <a:t>Robot Battles Rules</a:t>
            </a:r>
          </a:p>
        </p:txBody>
      </p:sp>
      <p:sp>
        <p:nvSpPr>
          <p:cNvPr id="3" name="Text Placeholder 2">
            <a:extLst>
              <a:ext uri="{FF2B5EF4-FFF2-40B4-BE49-F238E27FC236}">
                <a16:creationId xmlns:a16="http://schemas.microsoft.com/office/drawing/2014/main" id="{76710A73-2B84-4D58-9FB5-F92894505AF4}"/>
              </a:ext>
            </a:extLst>
          </p:cNvPr>
          <p:cNvSpPr>
            <a:spLocks noGrp="1"/>
          </p:cNvSpPr>
          <p:nvPr>
            <p:ph type="body" idx="1"/>
          </p:nvPr>
        </p:nvSpPr>
        <p:spPr/>
        <p:txBody>
          <a:bodyPr/>
          <a:lstStyle/>
          <a:p>
            <a:pPr marL="342900" indent="-342900">
              <a:buFont typeface="Arial" panose="020B0604020202020204" pitchFamily="34" charset="0"/>
              <a:buChar char="•"/>
            </a:pPr>
            <a:r>
              <a:rPr lang="en-US" dirty="0"/>
              <a:t>Weight Classes</a:t>
            </a:r>
          </a:p>
          <a:p>
            <a:pPr marL="640080" lvl="1" indent="-182880">
              <a:lnSpc>
                <a:spcPct val="100000"/>
              </a:lnSpc>
              <a:spcBef>
                <a:spcPts val="0"/>
              </a:spcBef>
              <a:buFont typeface="Arial" panose="020B0604020202020204" pitchFamily="34" charset="0"/>
              <a:buChar char="•"/>
            </a:pPr>
            <a:r>
              <a:rPr lang="en-US" dirty="0"/>
              <a:t>1lb and 3lb compete in an arena</a:t>
            </a:r>
          </a:p>
          <a:p>
            <a:pPr marL="640080" lvl="1" indent="-182880">
              <a:lnSpc>
                <a:spcPct val="100000"/>
              </a:lnSpc>
              <a:spcBef>
                <a:spcPts val="0"/>
              </a:spcBef>
              <a:buFont typeface="Arial" panose="020B0604020202020204" pitchFamily="34" charset="0"/>
              <a:buChar char="•"/>
            </a:pPr>
            <a:r>
              <a:rPr lang="en-US" dirty="0"/>
              <a:t>12lb and 30lb compete in an open environment</a:t>
            </a:r>
          </a:p>
          <a:p>
            <a:pPr marL="342900" indent="-342900">
              <a:buFont typeface="Arial" panose="020B0604020202020204" pitchFamily="34" charset="0"/>
              <a:buChar char="•"/>
            </a:pPr>
            <a:r>
              <a:rPr lang="en-US" dirty="0"/>
              <a:t>Full rules at </a:t>
            </a:r>
            <a:r>
              <a:rPr lang="en-US" dirty="0">
                <a:solidFill>
                  <a:srgbClr val="A8C813"/>
                </a:solidFill>
                <a:hlinkClick r:id="rId2">
                  <a:extLst>
                    <a:ext uri="{A12FA001-AC4F-418D-AE19-62706E023703}">
                      <ahyp:hlinkClr xmlns:ahyp="http://schemas.microsoft.com/office/drawing/2018/hyperlinkcolor" val="tx"/>
                    </a:ext>
                  </a:extLst>
                </a:hlinkClick>
              </a:rPr>
              <a:t>http://robotbattles.com/rules.htm</a:t>
            </a:r>
            <a:endParaRPr lang="en-US" dirty="0">
              <a:solidFill>
                <a:srgbClr val="A8C813"/>
              </a:solidFill>
            </a:endParaRPr>
          </a:p>
          <a:p>
            <a:pPr marL="342900" indent="-342900">
              <a:buFont typeface="Arial" panose="020B0604020202020204" pitchFamily="34" charset="0"/>
              <a:buChar char="•"/>
            </a:pPr>
            <a:r>
              <a:rPr lang="en-US" dirty="0"/>
              <a:t>Spinning weapons on 1lb and 3lb robots are not tip speed limited</a:t>
            </a:r>
          </a:p>
          <a:p>
            <a:pPr marL="342900" indent="-342900">
              <a:buFont typeface="Arial" panose="020B0604020202020204" pitchFamily="34" charset="0"/>
              <a:buChar char="•"/>
            </a:pPr>
            <a:r>
              <a:rPr lang="en-US" dirty="0"/>
              <a:t>Spinning weapons on 12 and 30lb robots are limited to a tip speed of 20ft/s</a:t>
            </a:r>
          </a:p>
          <a:p>
            <a:pPr marL="640080" lvl="1" indent="-182880">
              <a:lnSpc>
                <a:spcPct val="100000"/>
              </a:lnSpc>
              <a:spcBef>
                <a:spcPts val="0"/>
              </a:spcBef>
              <a:buFont typeface="Arial" panose="020B0604020202020204" pitchFamily="34" charset="0"/>
              <a:buChar char="•"/>
            </a:pPr>
            <a:r>
              <a:rPr lang="en-US" dirty="0"/>
              <a:t>Tip Speed = RPM x Diameter x .00436</a:t>
            </a:r>
          </a:p>
          <a:p>
            <a:pPr marL="182880" indent="-182880">
              <a:lnSpc>
                <a:spcPct val="100000"/>
              </a:lnSpc>
              <a:buFont typeface="Arial" panose="020B0604020202020204" pitchFamily="34" charset="0"/>
              <a:buChar char="•"/>
            </a:pPr>
            <a:endParaRPr lang="en-US" dirty="0"/>
          </a:p>
          <a:p>
            <a:pPr marL="139700" indent="0">
              <a:buNone/>
            </a:pPr>
            <a:endParaRPr lang="en-US" dirty="0"/>
          </a:p>
        </p:txBody>
      </p:sp>
      <p:sp>
        <p:nvSpPr>
          <p:cNvPr id="4" name="Text Placeholder 3">
            <a:extLst>
              <a:ext uri="{FF2B5EF4-FFF2-40B4-BE49-F238E27FC236}">
                <a16:creationId xmlns:a16="http://schemas.microsoft.com/office/drawing/2014/main" id="{E13A45E8-F2F7-4BC8-8195-CCF0A4291AE9}"/>
              </a:ext>
            </a:extLst>
          </p:cNvPr>
          <p:cNvSpPr>
            <a:spLocks noGrp="1"/>
          </p:cNvSpPr>
          <p:nvPr>
            <p:ph type="body" idx="2"/>
          </p:nvPr>
        </p:nvSpPr>
        <p:spPr/>
        <p:txBody>
          <a:bodyPr/>
          <a:lstStyle/>
          <a:p>
            <a:pPr marL="342900" indent="-342900">
              <a:buFont typeface="Arial" panose="020B0604020202020204" pitchFamily="34" charset="0"/>
              <a:buChar char="•"/>
            </a:pPr>
            <a:r>
              <a:rPr lang="en-US" dirty="0"/>
              <a:t>Frankenstein Rule</a:t>
            </a:r>
          </a:p>
          <a:p>
            <a:pPr marL="640080" lvl="1" indent="-182880">
              <a:lnSpc>
                <a:spcPct val="100000"/>
              </a:lnSpc>
              <a:spcBef>
                <a:spcPts val="0"/>
              </a:spcBef>
              <a:buFont typeface="Arial" panose="020B0604020202020204" pitchFamily="34" charset="0"/>
              <a:buChar char="•"/>
            </a:pPr>
            <a:r>
              <a:rPr lang="en-US" dirty="0"/>
              <a:t>If a vehicle proves sufficiently offensive to the audience, the audience may, at their discretion, light torches, take pitchforks in hand, and throw the robot and its operator in the nearest creek or large body of water.</a:t>
            </a:r>
          </a:p>
          <a:p>
            <a:pPr marL="342900" indent="-342900">
              <a:buFont typeface="Arial" panose="020B0604020202020204" pitchFamily="34" charset="0"/>
              <a:buChar char="•"/>
            </a:pPr>
            <a:r>
              <a:rPr lang="en-US" dirty="0"/>
              <a:t>Bad Idea Rule</a:t>
            </a:r>
          </a:p>
          <a:p>
            <a:pPr marL="640080" lvl="1" indent="-182880">
              <a:lnSpc>
                <a:spcPct val="100000"/>
              </a:lnSpc>
              <a:spcBef>
                <a:spcPts val="0"/>
              </a:spcBef>
              <a:buFont typeface="Arial" panose="020B0604020202020204" pitchFamily="34" charset="0"/>
              <a:buChar char="•"/>
            </a:pPr>
            <a:r>
              <a:rPr lang="en-US" dirty="0"/>
              <a:t>If, during the design of your robot, you think that something would be a bad idea, then just don't do it.</a:t>
            </a:r>
          </a:p>
          <a:p>
            <a:endParaRPr lang="en-US" dirty="0"/>
          </a:p>
        </p:txBody>
      </p:sp>
    </p:spTree>
    <p:extLst>
      <p:ext uri="{BB962C8B-B14F-4D97-AF65-F5344CB8AC3E}">
        <p14:creationId xmlns:p14="http://schemas.microsoft.com/office/powerpoint/2010/main" val="3186315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B097-B52E-4E4E-ABC0-A9EC2BACA34B}"/>
              </a:ext>
            </a:extLst>
          </p:cNvPr>
          <p:cNvSpPr>
            <a:spLocks noGrp="1"/>
          </p:cNvSpPr>
          <p:nvPr>
            <p:ph type="title"/>
          </p:nvPr>
        </p:nvSpPr>
        <p:spPr/>
        <p:txBody>
          <a:bodyPr/>
          <a:lstStyle/>
          <a:p>
            <a:r>
              <a:rPr lang="en-US" dirty="0"/>
              <a:t>Highlighted Robot Battles Rules</a:t>
            </a:r>
          </a:p>
        </p:txBody>
      </p:sp>
      <p:sp>
        <p:nvSpPr>
          <p:cNvPr id="3" name="Text Placeholder 2">
            <a:extLst>
              <a:ext uri="{FF2B5EF4-FFF2-40B4-BE49-F238E27FC236}">
                <a16:creationId xmlns:a16="http://schemas.microsoft.com/office/drawing/2014/main" id="{76710A73-2B84-4D58-9FB5-F92894505AF4}"/>
              </a:ext>
            </a:extLst>
          </p:cNvPr>
          <p:cNvSpPr>
            <a:spLocks noGrp="1"/>
          </p:cNvSpPr>
          <p:nvPr>
            <p:ph type="body" idx="1"/>
          </p:nvPr>
        </p:nvSpPr>
        <p:spPr/>
        <p:txBody>
          <a:bodyPr/>
          <a:lstStyle/>
          <a:p>
            <a:pPr marL="342900" indent="-342900">
              <a:buFont typeface="Arial" panose="020B0604020202020204" pitchFamily="34" charset="0"/>
              <a:buChar char="•"/>
            </a:pPr>
            <a:r>
              <a:rPr lang="en-US" sz="1200" dirty="0"/>
              <a:t>Vehicles may be powered by any source socially acceptable for indoor use; all vehicles should be electrically powered. No internal combustion engines will be allowed. All power sources must be 100% contained in the vehicle and packaged appropriately for the expected abuse.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1200" dirty="0"/>
              <a:t>All vehicles, must, at the beginning of each combat, be capable of movement of at least one foot beyond the base radius of the robot in a reasonable amount of time.</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Operable vehicles in the one and three pound weight classes must, at full extension, be able fit through the arena pushout(s) in any orientation.</a:t>
            </a:r>
          </a:p>
          <a:p>
            <a:pPr marL="342900" indent="-342900">
              <a:buFont typeface="Wingdings" panose="05000000000000000000" pitchFamily="2" charset="2"/>
              <a:buChar char="§"/>
            </a:pPr>
            <a:endParaRPr lang="en-US" sz="1200" dirty="0"/>
          </a:p>
          <a:p>
            <a:pPr marL="139700" indent="0">
              <a:buNone/>
            </a:pPr>
            <a:endParaRPr lang="en-US" dirty="0"/>
          </a:p>
        </p:txBody>
      </p:sp>
      <p:sp>
        <p:nvSpPr>
          <p:cNvPr id="4" name="Text Placeholder 3">
            <a:extLst>
              <a:ext uri="{FF2B5EF4-FFF2-40B4-BE49-F238E27FC236}">
                <a16:creationId xmlns:a16="http://schemas.microsoft.com/office/drawing/2014/main" id="{E13A45E8-F2F7-4BC8-8195-CCF0A4291AE9}"/>
              </a:ext>
            </a:extLst>
          </p:cNvPr>
          <p:cNvSpPr>
            <a:spLocks noGrp="1"/>
          </p:cNvSpPr>
          <p:nvPr>
            <p:ph type="body" idx="2"/>
          </p:nvPr>
        </p:nvSpPr>
        <p:spPr/>
        <p:txBody>
          <a:bodyPr/>
          <a:lstStyle/>
          <a:p>
            <a:pPr marL="342900" indent="-342900">
              <a:buFont typeface="Arial" panose="020B0604020202020204" pitchFamily="34" charset="0"/>
              <a:buChar char="•"/>
            </a:pPr>
            <a:r>
              <a:rPr lang="en-US" sz="1200" dirty="0"/>
              <a:t>All robots with active weapons must have a Master Kill Switch that deactivates the weapon immediately. The robot or attachments on the robot must not move when radio signal is lost or tether is cut.  This is for the safety of the audience and the other competitors.</a:t>
            </a:r>
          </a:p>
        </p:txBody>
      </p:sp>
    </p:spTree>
    <p:extLst>
      <p:ext uri="{BB962C8B-B14F-4D97-AF65-F5344CB8AC3E}">
        <p14:creationId xmlns:p14="http://schemas.microsoft.com/office/powerpoint/2010/main" val="2028782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943F1-673D-4CF1-AF75-019AC5077073}"/>
              </a:ext>
            </a:extLst>
          </p:cNvPr>
          <p:cNvSpPr>
            <a:spLocks noGrp="1"/>
          </p:cNvSpPr>
          <p:nvPr>
            <p:ph type="title"/>
          </p:nvPr>
        </p:nvSpPr>
        <p:spPr/>
        <p:txBody>
          <a:bodyPr/>
          <a:lstStyle/>
          <a:p>
            <a:r>
              <a:rPr lang="en-US" dirty="0"/>
              <a:t>Parts of a Combat Robot</a:t>
            </a:r>
          </a:p>
        </p:txBody>
      </p:sp>
      <p:sp>
        <p:nvSpPr>
          <p:cNvPr id="3" name="Text Placeholder 2">
            <a:extLst>
              <a:ext uri="{FF2B5EF4-FFF2-40B4-BE49-F238E27FC236}">
                <a16:creationId xmlns:a16="http://schemas.microsoft.com/office/drawing/2014/main" id="{537D2700-DF50-4DE4-AEFF-12EA98D9CC4D}"/>
              </a:ext>
            </a:extLst>
          </p:cNvPr>
          <p:cNvSpPr>
            <a:spLocks noGrp="1"/>
          </p:cNvSpPr>
          <p:nvPr>
            <p:ph type="body" idx="1"/>
          </p:nvPr>
        </p:nvSpPr>
        <p:spPr/>
        <p:txBody>
          <a:bodyPr/>
          <a:lstStyle/>
          <a:p>
            <a:pPr marL="342900" indent="-342900">
              <a:buFont typeface="Arial" panose="020B0604020202020204" pitchFamily="34" charset="0"/>
              <a:buChar char="•"/>
            </a:pPr>
            <a:r>
              <a:rPr lang="en-US" dirty="0"/>
              <a:t>Chassis</a:t>
            </a:r>
          </a:p>
          <a:p>
            <a:pPr marL="800100" lvl="1" indent="-342900">
              <a:lnSpc>
                <a:spcPct val="100000"/>
              </a:lnSpc>
              <a:spcBef>
                <a:spcPts val="0"/>
              </a:spcBef>
              <a:buFont typeface="Arial" panose="020B0604020202020204" pitchFamily="34" charset="0"/>
              <a:buChar char="•"/>
            </a:pPr>
            <a:r>
              <a:rPr lang="en-US" dirty="0"/>
              <a:t>Frame</a:t>
            </a:r>
          </a:p>
          <a:p>
            <a:pPr marL="800100" lvl="1" indent="-342900">
              <a:lnSpc>
                <a:spcPct val="100000"/>
              </a:lnSpc>
              <a:spcBef>
                <a:spcPts val="0"/>
              </a:spcBef>
              <a:buFont typeface="Arial" panose="020B0604020202020204" pitchFamily="34" charset="0"/>
              <a:buChar char="•"/>
            </a:pPr>
            <a:r>
              <a:rPr lang="en-US" dirty="0"/>
              <a:t>Armor</a:t>
            </a:r>
          </a:p>
          <a:p>
            <a:pPr marL="342900" indent="-342900">
              <a:buFont typeface="Arial" panose="020B0604020202020204" pitchFamily="34" charset="0"/>
              <a:buChar char="•"/>
            </a:pPr>
            <a:r>
              <a:rPr lang="en-US" dirty="0"/>
              <a:t>Electronics</a:t>
            </a:r>
          </a:p>
          <a:p>
            <a:pPr marL="800100" lvl="1" indent="-342900">
              <a:spcBef>
                <a:spcPts val="0"/>
              </a:spcBef>
              <a:buFont typeface="Arial" panose="020B0604020202020204" pitchFamily="34" charset="0"/>
              <a:buChar char="•"/>
            </a:pPr>
            <a:r>
              <a:rPr lang="en-US" dirty="0"/>
              <a:t>Transmitter/Receiver</a:t>
            </a:r>
          </a:p>
          <a:p>
            <a:pPr marL="800100" lvl="1" indent="-342900">
              <a:spcBef>
                <a:spcPts val="0"/>
              </a:spcBef>
              <a:buFont typeface="Arial" panose="020B0604020202020204" pitchFamily="34" charset="0"/>
              <a:buChar char="•"/>
            </a:pPr>
            <a:r>
              <a:rPr lang="en-US" dirty="0"/>
              <a:t>Motor controllers</a:t>
            </a:r>
          </a:p>
          <a:p>
            <a:pPr marL="800100" lvl="1" indent="-342900">
              <a:spcBef>
                <a:spcPts val="0"/>
              </a:spcBef>
              <a:buFont typeface="Arial" panose="020B0604020202020204" pitchFamily="34" charset="0"/>
              <a:buChar char="•"/>
            </a:pPr>
            <a:r>
              <a:rPr lang="en-US" dirty="0"/>
              <a:t>Battery</a:t>
            </a:r>
          </a:p>
          <a:p>
            <a:pPr marL="800100" lvl="1" indent="-342900">
              <a:spcBef>
                <a:spcPts val="0"/>
              </a:spcBef>
              <a:buFont typeface="Arial" panose="020B0604020202020204" pitchFamily="34" charset="0"/>
              <a:buChar char="•"/>
            </a:pPr>
            <a:r>
              <a:rPr lang="en-US" dirty="0"/>
              <a:t>Wires</a:t>
            </a:r>
          </a:p>
          <a:p>
            <a:pPr marL="800100" lvl="1" indent="-342900">
              <a:spcBef>
                <a:spcPts val="0"/>
              </a:spcBef>
              <a:buFont typeface="Arial" panose="020B0604020202020204" pitchFamily="34" charset="0"/>
              <a:buChar char="•"/>
            </a:pPr>
            <a:r>
              <a:rPr lang="en-US" dirty="0"/>
              <a:t>Power switch</a:t>
            </a:r>
          </a:p>
          <a:p>
            <a:pPr marL="342900" indent="-342900">
              <a:buFont typeface="Arial" panose="020B0604020202020204" pitchFamily="34" charset="0"/>
              <a:buChar char="•"/>
            </a:pPr>
            <a:r>
              <a:rPr lang="en-US" dirty="0"/>
              <a:t>Locomotion</a:t>
            </a:r>
          </a:p>
          <a:p>
            <a:pPr marL="800100" lvl="1" indent="-342900">
              <a:spcBef>
                <a:spcPts val="0"/>
              </a:spcBef>
              <a:buFont typeface="Arial" panose="020B0604020202020204" pitchFamily="34" charset="0"/>
              <a:buChar char="•"/>
            </a:pPr>
            <a:r>
              <a:rPr lang="en-US" dirty="0"/>
              <a:t>Wheels</a:t>
            </a:r>
          </a:p>
          <a:p>
            <a:pPr marL="800100" lvl="1" indent="-342900">
              <a:spcBef>
                <a:spcPts val="0"/>
              </a:spcBef>
              <a:buFont typeface="Arial" panose="020B0604020202020204" pitchFamily="34" charset="0"/>
              <a:buChar char="•"/>
            </a:pPr>
            <a:r>
              <a:rPr lang="en-US" dirty="0"/>
              <a:t>Drive motors</a:t>
            </a:r>
          </a:p>
          <a:p>
            <a:pPr marL="800100" lvl="1" indent="-342900">
              <a:spcBef>
                <a:spcPts val="0"/>
              </a:spcBef>
              <a:buFont typeface="Arial" panose="020B0604020202020204" pitchFamily="34" charset="0"/>
              <a:buChar char="•"/>
            </a:pPr>
            <a:r>
              <a:rPr lang="en-US" dirty="0"/>
              <a:t>Belts/pulleys &amp; Chains/sprockets</a:t>
            </a:r>
          </a:p>
        </p:txBody>
      </p:sp>
      <p:sp>
        <p:nvSpPr>
          <p:cNvPr id="4" name="Text Placeholder 3">
            <a:extLst>
              <a:ext uri="{FF2B5EF4-FFF2-40B4-BE49-F238E27FC236}">
                <a16:creationId xmlns:a16="http://schemas.microsoft.com/office/drawing/2014/main" id="{98EF22DB-088E-4E69-AF78-FB8D9BBCDA93}"/>
              </a:ext>
            </a:extLst>
          </p:cNvPr>
          <p:cNvSpPr>
            <a:spLocks noGrp="1"/>
          </p:cNvSpPr>
          <p:nvPr>
            <p:ph type="body" idx="2"/>
          </p:nvPr>
        </p:nvSpPr>
        <p:spPr/>
        <p:txBody>
          <a:bodyPr/>
          <a:lstStyle/>
          <a:p>
            <a:pPr marL="342900" indent="-342900">
              <a:buFont typeface="Arial" panose="020B0604020202020204" pitchFamily="34" charset="0"/>
              <a:buChar char="•"/>
            </a:pPr>
            <a:r>
              <a:rPr lang="en-US" dirty="0"/>
              <a:t>Weapon</a:t>
            </a:r>
          </a:p>
          <a:p>
            <a:pPr marL="800100" lvl="1" indent="-342900">
              <a:spcBef>
                <a:spcPts val="0"/>
              </a:spcBef>
              <a:buFont typeface="Arial" panose="020B0604020202020204" pitchFamily="34" charset="0"/>
              <a:buChar char="•"/>
            </a:pPr>
            <a:r>
              <a:rPr lang="en-US" dirty="0"/>
              <a:t>Motor</a:t>
            </a:r>
          </a:p>
          <a:p>
            <a:pPr marL="800100" lvl="1" indent="-342900">
              <a:spcBef>
                <a:spcPts val="0"/>
              </a:spcBef>
              <a:buFont typeface="Arial" panose="020B0604020202020204" pitchFamily="34" charset="0"/>
              <a:buChar char="•"/>
            </a:pPr>
            <a:r>
              <a:rPr lang="en-US" dirty="0"/>
              <a:t>Controller</a:t>
            </a:r>
          </a:p>
          <a:p>
            <a:pPr marL="800100" lvl="1" indent="-342900">
              <a:spcBef>
                <a:spcPts val="0"/>
              </a:spcBef>
              <a:buFont typeface="Arial" panose="020B0604020202020204" pitchFamily="34" charset="0"/>
              <a:buChar char="•"/>
            </a:pPr>
            <a:r>
              <a:rPr lang="en-US" dirty="0"/>
              <a:t>Mechanism</a:t>
            </a:r>
          </a:p>
          <a:p>
            <a:pPr marL="609600" lvl="1" indent="0">
              <a:buNone/>
            </a:pPr>
            <a:endParaRPr lang="en-US" dirty="0"/>
          </a:p>
        </p:txBody>
      </p:sp>
    </p:spTree>
    <p:extLst>
      <p:ext uri="{BB962C8B-B14F-4D97-AF65-F5344CB8AC3E}">
        <p14:creationId xmlns:p14="http://schemas.microsoft.com/office/powerpoint/2010/main" val="1242297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D:\Pictures\Robots\Dolos\FormerlyTestbot.jpg">
            <a:extLst>
              <a:ext uri="{FF2B5EF4-FFF2-40B4-BE49-F238E27FC236}">
                <a16:creationId xmlns:a16="http://schemas.microsoft.com/office/drawing/2014/main" id="{862C2579-7C80-4E5D-B26F-902C88C59F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700" y="2789592"/>
            <a:ext cx="1757941" cy="13184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D57481-148E-4117-A447-2EE5734D50C5}"/>
              </a:ext>
            </a:extLst>
          </p:cNvPr>
          <p:cNvSpPr>
            <a:spLocks noGrp="1"/>
          </p:cNvSpPr>
          <p:nvPr>
            <p:ph type="title"/>
          </p:nvPr>
        </p:nvSpPr>
        <p:spPr/>
        <p:txBody>
          <a:bodyPr/>
          <a:lstStyle/>
          <a:p>
            <a:r>
              <a:rPr lang="en-US" dirty="0"/>
              <a:t>Basics – Chassis</a:t>
            </a:r>
          </a:p>
        </p:txBody>
      </p:sp>
      <p:sp>
        <p:nvSpPr>
          <p:cNvPr id="3" name="Text Placeholder 2">
            <a:extLst>
              <a:ext uri="{FF2B5EF4-FFF2-40B4-BE49-F238E27FC236}">
                <a16:creationId xmlns:a16="http://schemas.microsoft.com/office/drawing/2014/main" id="{0BBE7F4C-CCBC-419D-AFA0-737372942546}"/>
              </a:ext>
            </a:extLst>
          </p:cNvPr>
          <p:cNvSpPr>
            <a:spLocks noGrp="1"/>
          </p:cNvSpPr>
          <p:nvPr>
            <p:ph type="body" idx="1"/>
          </p:nvPr>
        </p:nvSpPr>
        <p:spPr>
          <a:xfrm>
            <a:off x="311700" y="1152475"/>
            <a:ext cx="2608550" cy="3416400"/>
          </a:xfrm>
        </p:spPr>
        <p:txBody>
          <a:bodyPr/>
          <a:lstStyle/>
          <a:p>
            <a:r>
              <a:rPr lang="en-US" dirty="0"/>
              <a:t>Welded</a:t>
            </a:r>
          </a:p>
          <a:p>
            <a:r>
              <a:rPr lang="en-US" dirty="0" err="1"/>
              <a:t>Nutstrip</a:t>
            </a:r>
            <a:r>
              <a:rPr lang="en-US" dirty="0"/>
              <a:t>/Slot &amp; Tab</a:t>
            </a:r>
          </a:p>
          <a:p>
            <a:r>
              <a:rPr lang="en-US" dirty="0"/>
              <a:t>Tapped Plates</a:t>
            </a:r>
          </a:p>
          <a:p>
            <a:r>
              <a:rPr lang="en-US" dirty="0"/>
              <a:t>3D Printed</a:t>
            </a:r>
          </a:p>
          <a:p>
            <a:r>
              <a:rPr lang="en-US" dirty="0"/>
              <a:t>T-Nut</a:t>
            </a:r>
          </a:p>
          <a:p>
            <a:r>
              <a:rPr lang="en-US" dirty="0"/>
              <a:t>Unibody</a:t>
            </a:r>
          </a:p>
        </p:txBody>
      </p:sp>
      <p:pic>
        <p:nvPicPr>
          <p:cNvPr id="7" name="Picture 2" descr="D:\Pictures\Robots\Spanky\IMG_1912.JPG">
            <a:extLst>
              <a:ext uri="{FF2B5EF4-FFF2-40B4-BE49-F238E27FC236}">
                <a16:creationId xmlns:a16="http://schemas.microsoft.com/office/drawing/2014/main" id="{ABB2FD19-75D6-4C0C-85B2-E1A61781A5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6307" y="1152475"/>
            <a:ext cx="2348436" cy="1318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Pictures\Robots\Nyx\IMG_0421.JPG">
            <a:extLst>
              <a:ext uri="{FF2B5EF4-FFF2-40B4-BE49-F238E27FC236}">
                <a16:creationId xmlns:a16="http://schemas.microsoft.com/office/drawing/2014/main" id="{6E206FCA-A855-47A3-809D-F6FD4C5A3F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607" y="1152475"/>
            <a:ext cx="1758006" cy="1318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kitbots.com/images/large%20nutstrip%20big.jpg">
            <a:extLst>
              <a:ext uri="{FF2B5EF4-FFF2-40B4-BE49-F238E27FC236}">
                <a16:creationId xmlns:a16="http://schemas.microsoft.com/office/drawing/2014/main" id="{C19B88F6-ABA0-4FCD-8C18-7E89525034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00" t="29209" r="59349" b="38791"/>
          <a:stretch/>
        </p:blipFill>
        <p:spPr bwMode="auto">
          <a:xfrm>
            <a:off x="4914607" y="1898230"/>
            <a:ext cx="779139" cy="572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ictures\Robots\Keres\KeresMechAssembled.jpg">
            <a:extLst>
              <a:ext uri="{FF2B5EF4-FFF2-40B4-BE49-F238E27FC236}">
                <a16:creationId xmlns:a16="http://schemas.microsoft.com/office/drawing/2014/main" id="{1863F07D-ADA4-4860-83B2-495B5F2829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799" y="2785025"/>
            <a:ext cx="1757941" cy="13184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Robot Video\Dragon Con 2013\Robot Battles\Photos\IMG_1707.JPG">
            <a:extLst>
              <a:ext uri="{FF2B5EF4-FFF2-40B4-BE49-F238E27FC236}">
                <a16:creationId xmlns:a16="http://schemas.microsoft.com/office/drawing/2014/main" id="{7DEDE647-2D37-4E6B-998D-EB65472AE6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7898" y="2785025"/>
            <a:ext cx="1757940" cy="13184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etotheipiplusone.net/pics/12cb/12cb70.jpg">
            <a:extLst>
              <a:ext uri="{FF2B5EF4-FFF2-40B4-BE49-F238E27FC236}">
                <a16:creationId xmlns:a16="http://schemas.microsoft.com/office/drawing/2014/main" id="{A5C7C052-F53B-4262-A647-E865721C433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22" t="14728" r="63768" b="54523"/>
          <a:stretch/>
        </p:blipFill>
        <p:spPr bwMode="auto">
          <a:xfrm>
            <a:off x="4107898" y="3414319"/>
            <a:ext cx="948087" cy="6724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Pictures\Robots\ALP.jpg">
            <a:extLst>
              <a:ext uri="{FF2B5EF4-FFF2-40B4-BE49-F238E27FC236}">
                <a16:creationId xmlns:a16="http://schemas.microsoft.com/office/drawing/2014/main" id="{55E678D9-0A99-4AC0-BB2E-D3A36473610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943" b="99881" l="1829" r="97866">
                        <a14:foregroundMark x1="60874" y1="90681" x2="60874" y2="90681"/>
                        <a14:foregroundMark x1="81098" y1="78734" x2="81098" y2="78734"/>
                        <a14:foregroundMark x1="92886" y1="63560" x2="92886" y2="63560"/>
                        <a14:foregroundMark x1="93496" y1="48387" x2="93496" y2="48387"/>
                        <a14:foregroundMark x1="97967" y1="35842" x2="97967" y2="35842"/>
                        <a14:foregroundMark x1="90041" y1="8005" x2="2541" y2="49104"/>
                        <a14:foregroundMark x1="2541" y1="49104" x2="24695" y2="75747"/>
                        <a14:foregroundMark x1="24695" y1="75747" x2="53049" y2="91278"/>
                        <a14:foregroundMark x1="53049" y1="91278" x2="82114" y2="76583"/>
                        <a14:foregroundMark x1="82114" y1="76583" x2="99187" y2="45878"/>
                        <a14:foregroundMark x1="99187" y1="45878" x2="96850" y2="4779"/>
                        <a14:foregroundMark x1="96850" y1="4779" x2="1016" y2="5137"/>
                        <a14:foregroundMark x1="1016" y1="5137" x2="1321" y2="95699"/>
                        <a14:foregroundMark x1="1321" y1="95699" x2="3557" y2="57826"/>
                        <a14:foregroundMark x1="3557" y1="57826" x2="30894" y2="36918"/>
                        <a14:foregroundMark x1="30894" y1="36918" x2="37500" y2="76464"/>
                        <a14:foregroundMark x1="37500" y1="76464" x2="68293" y2="79450"/>
                        <a14:foregroundMark x1="68293" y1="79450" x2="81301" y2="46356"/>
                        <a14:foregroundMark x1="81301" y1="46356" x2="50000" y2="43847"/>
                        <a14:foregroundMark x1="50000" y1="43847" x2="7419" y2="71924"/>
                        <a14:foregroundMark x1="7419" y1="71924" x2="63211" y2="13381"/>
                        <a14:foregroundMark x1="63211" y1="13381" x2="59756" y2="11350"/>
                        <a14:foregroundMark x1="14837" y1="82676" x2="37297" y2="83990"/>
                        <a14:foregroundMark x1="13720" y1="87336" x2="33943" y2="99881"/>
                        <a14:foregroundMark x1="6911" y1="95938" x2="6402" y2="57587"/>
                        <a14:foregroundMark x1="6911" y1="19952" x2="35061" y2="4062"/>
                        <a14:foregroundMark x1="1829" y1="5376" x2="6911" y2="41099"/>
                        <a14:foregroundMark x1="90041" y1="17921" x2="97358" y2="20669"/>
                        <a14:foregroundMark x1="2439" y1="61529" x2="4675" y2="48387"/>
                        <a14:backgroundMark x1="84451" y1="84707" x2="84451" y2="84707"/>
                      </a14:backgroundRemoval>
                    </a14:imgEffect>
                  </a14:imgLayer>
                </a14:imgProps>
              </a:ext>
              <a:ext uri="{28A0092B-C50C-407E-A947-70E740481C1C}">
                <a14:useLocalDpi xmlns:a14="http://schemas.microsoft.com/office/drawing/2010/main" val="0"/>
              </a:ext>
            </a:extLst>
          </a:blip>
          <a:srcRect/>
          <a:stretch>
            <a:fillRect/>
          </a:stretch>
        </p:blipFill>
        <p:spPr bwMode="auto">
          <a:xfrm>
            <a:off x="6005996" y="2784975"/>
            <a:ext cx="1550014" cy="131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7820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arChaosSlides" id="{6A9EA51C-A05B-40E4-9B6D-D203E27A0A80}" vid="{AC68072D-C8F4-4EFF-BA4E-59DA7BE56F3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13867</TotalTime>
  <Words>1240</Words>
  <Application>Microsoft Office PowerPoint</Application>
  <PresentationFormat>On-screen Show (16:9)</PresentationFormat>
  <Paragraphs>261</Paragraphs>
  <Slides>28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Roboto</vt:lpstr>
      <vt:lpstr>Wingdings</vt:lpstr>
      <vt:lpstr>Simple Light</vt:lpstr>
      <vt:lpstr>Robot Combat 101</vt:lpstr>
      <vt:lpstr>Who Am I?</vt:lpstr>
      <vt:lpstr>Agenda</vt:lpstr>
      <vt:lpstr>Finding Events</vt:lpstr>
      <vt:lpstr>General Rules</vt:lpstr>
      <vt:lpstr>Robot Battles Rules</vt:lpstr>
      <vt:lpstr>Highlighted Robot Battles Rules</vt:lpstr>
      <vt:lpstr>Parts of a Combat Robot</vt:lpstr>
      <vt:lpstr>Basics – Chassis</vt:lpstr>
      <vt:lpstr>Basics – Materials</vt:lpstr>
      <vt:lpstr>Basics – Materials</vt:lpstr>
      <vt:lpstr>Basics – Materials</vt:lpstr>
      <vt:lpstr>Basics – Materials</vt:lpstr>
      <vt:lpstr>Basics – Materials</vt:lpstr>
      <vt:lpstr>Basics – Wiring</vt:lpstr>
      <vt:lpstr>Basics – Power Transmission</vt:lpstr>
      <vt:lpstr>Basics – Power Transmission</vt:lpstr>
      <vt:lpstr>Parts Selection and Resources</vt:lpstr>
      <vt:lpstr>Parts Selection and Resources</vt:lpstr>
      <vt:lpstr>Parts Selection and Resources</vt:lpstr>
      <vt:lpstr>Parts Selection and Resources</vt:lpstr>
      <vt:lpstr>Parts Selection and Resources</vt:lpstr>
      <vt:lpstr>Parts Selection and Resources</vt:lpstr>
      <vt:lpstr>Parts Selection and Resources</vt:lpstr>
      <vt:lpstr>Design Resources</vt:lpstr>
      <vt:lpstr>Fabrication Resources</vt:lpstr>
      <vt:lpstr>Information Resources</vt:lpstr>
      <vt:lpstr>Open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Inventory Optimization Model for Near Chaos Research</dc:title>
  <dc:creator>Mike</dc:creator>
  <cp:lastModifiedBy>Michael Jeffries</cp:lastModifiedBy>
  <cp:revision>74</cp:revision>
  <dcterms:modified xsi:type="dcterms:W3CDTF">2022-08-06T19:12:48Z</dcterms:modified>
</cp:coreProperties>
</file>