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83" r:id="rId4"/>
    <p:sldId id="284" r:id="rId5"/>
    <p:sldId id="293" r:id="rId6"/>
    <p:sldId id="294" r:id="rId7"/>
    <p:sldId id="286" r:id="rId8"/>
    <p:sldId id="285" r:id="rId9"/>
    <p:sldId id="295" r:id="rId10"/>
    <p:sldId id="296" r:id="rId11"/>
    <p:sldId id="297" r:id="rId12"/>
    <p:sldId id="287" r:id="rId13"/>
    <p:sldId id="298" r:id="rId14"/>
    <p:sldId id="301" r:id="rId15"/>
    <p:sldId id="299" r:id="rId16"/>
    <p:sldId id="300" r:id="rId17"/>
    <p:sldId id="288" r:id="rId18"/>
    <p:sldId id="291" r:id="rId19"/>
    <p:sldId id="292" r:id="rId20"/>
    <p:sldId id="268"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813"/>
    <a:srgbClr val="4D144C"/>
    <a:srgbClr val="423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94703"/>
  </p:normalViewPr>
  <p:slideViewPr>
    <p:cSldViewPr snapToGrid="0">
      <p:cViewPr varScale="1">
        <p:scale>
          <a:sx n="147" d="100"/>
          <a:sy n="147" d="100"/>
        </p:scale>
        <p:origin x="96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369395"/>
            <a:ext cx="8520600" cy="744842"/>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4000">
                <a:solidFill>
                  <a:schemeClr val="bg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1114237"/>
            <a:ext cx="8520600" cy="2512488"/>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solidFill>
                  <a:schemeClr val="bg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solidFill>
                  <a:schemeClr val="bg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solidFill>
                  <a:schemeClr val="bg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5"/>
        <p:cNvGrpSpPr/>
        <p:nvPr/>
      </p:nvGrpSpPr>
      <p:grpSpPr>
        <a:xfrm>
          <a:off x="0" y="0"/>
          <a:ext cx="0" cy="0"/>
          <a:chOff x="0" y="0"/>
          <a:chExt cx="0" cy="0"/>
        </a:xfrm>
      </p:grpSpPr>
      <p:sp>
        <p:nvSpPr>
          <p:cNvPr id="4" name="Right Triangle 3">
            <a:extLst>
              <a:ext uri="{FF2B5EF4-FFF2-40B4-BE49-F238E27FC236}">
                <a16:creationId xmlns:a16="http://schemas.microsoft.com/office/drawing/2014/main" id="{5A75FB67-8546-0444-80C5-5850587B157D}"/>
              </a:ext>
            </a:extLst>
          </p:cNvPr>
          <p:cNvSpPr/>
          <p:nvPr userDrawn="1"/>
        </p:nvSpPr>
        <p:spPr>
          <a:xfrm flipH="1">
            <a:off x="5820973" y="2811610"/>
            <a:ext cx="3335383" cy="2350424"/>
          </a:xfrm>
          <a:prstGeom prst="rtTriangle">
            <a:avLst/>
          </a:prstGeom>
          <a:solidFill>
            <a:srgbClr val="423C39"/>
          </a:solidFill>
          <a:ln>
            <a:solidFill>
              <a:srgbClr val="A8C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cxnSp>
        <p:nvCxnSpPr>
          <p:cNvPr id="9" name="Straight Connector 8">
            <a:extLst>
              <a:ext uri="{FF2B5EF4-FFF2-40B4-BE49-F238E27FC236}">
                <a16:creationId xmlns:a16="http://schemas.microsoft.com/office/drawing/2014/main" id="{7CFCBF71-49B7-9240-A515-4833155D2593}"/>
              </a:ext>
            </a:extLst>
          </p:cNvPr>
          <p:cNvCxnSpPr>
            <a:cxnSpLocks/>
          </p:cNvCxnSpPr>
          <p:nvPr userDrawn="1"/>
        </p:nvCxnSpPr>
        <p:spPr>
          <a:xfrm flipH="1">
            <a:off x="311700" y="458028"/>
            <a:ext cx="7552289" cy="0"/>
          </a:xfrm>
          <a:prstGeom prst="line">
            <a:avLst/>
          </a:prstGeom>
          <a:ln>
            <a:solidFill>
              <a:srgbClr val="A8C813"/>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898D0AC1-3EA5-4730-9ED4-BC883BC6E05F}"/>
              </a:ext>
            </a:extLst>
          </p:cNvPr>
          <p:cNvPicPr>
            <a:picLocks noChangeAspect="1"/>
          </p:cNvPicPr>
          <p:nvPr userDrawn="1"/>
        </p:nvPicPr>
        <p:blipFill>
          <a:blip r:embed="rId4"/>
          <a:stretch>
            <a:fillRect/>
          </a:stretch>
        </p:blipFill>
        <p:spPr>
          <a:xfrm>
            <a:off x="7863989" y="130527"/>
            <a:ext cx="1202034" cy="1201695"/>
          </a:xfrm>
          <a:prstGeom prst="rect">
            <a:avLst/>
          </a:prstGeom>
        </p:spPr>
      </p:pic>
      <p:cxnSp>
        <p:nvCxnSpPr>
          <p:cNvPr id="13" name="Straight Connector 12">
            <a:extLst>
              <a:ext uri="{FF2B5EF4-FFF2-40B4-BE49-F238E27FC236}">
                <a16:creationId xmlns:a16="http://schemas.microsoft.com/office/drawing/2014/main" id="{098146E4-A247-43F5-BCAD-92453DEC081A}"/>
              </a:ext>
            </a:extLst>
          </p:cNvPr>
          <p:cNvCxnSpPr>
            <a:cxnSpLocks/>
          </p:cNvCxnSpPr>
          <p:nvPr userDrawn="1"/>
        </p:nvCxnSpPr>
        <p:spPr>
          <a:xfrm flipH="1">
            <a:off x="309638" y="1005850"/>
            <a:ext cx="7552289" cy="0"/>
          </a:xfrm>
          <a:prstGeom prst="line">
            <a:avLst/>
          </a:prstGeom>
          <a:ln>
            <a:solidFill>
              <a:srgbClr val="4D144C"/>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able, piece, sitting, suitcase&#10;&#10;Description automatically generated">
            <a:extLst>
              <a:ext uri="{FF2B5EF4-FFF2-40B4-BE49-F238E27FC236}">
                <a16:creationId xmlns:a16="http://schemas.microsoft.com/office/drawing/2014/main" id="{09437FE5-51AF-4A5D-8681-3DE86731AED1}"/>
              </a:ext>
            </a:extLst>
          </p:cNvPr>
          <p:cNvPicPr>
            <a:picLocks noChangeAspect="1"/>
          </p:cNvPicPr>
          <p:nvPr userDrawn="1"/>
        </p:nvPicPr>
        <p:blipFill>
          <a:blip r:embed="rId5"/>
          <a:stretch>
            <a:fillRect/>
          </a:stretch>
        </p:blipFill>
        <p:spPr>
          <a:xfrm>
            <a:off x="7280467" y="3789629"/>
            <a:ext cx="1853514" cy="139093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NearChaosResearch" TargetMode="External"/><Relationship Id="rId7" Type="http://schemas.openxmlformats.org/officeDocument/2006/relationships/hyperlink" Target="https://www.youtube.com/c/MikeNC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twitch.tv/nearchaosmike" TargetMode="External"/><Relationship Id="rId5" Type="http://schemas.openxmlformats.org/officeDocument/2006/relationships/hyperlink" Target="https://www.instagram.com/nearchaosmike/" TargetMode="External"/><Relationship Id="rId4" Type="http://schemas.openxmlformats.org/officeDocument/2006/relationships/hyperlink" Target="https://twitter.com/NearChao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hyperlink" Target="https://battlebots.com/build/" TargetMode="External"/><Relationship Id="rId2" Type="http://schemas.openxmlformats.org/officeDocument/2006/relationships/hyperlink" Target="http://registration.battlebots.com/"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1"/>
                </a:solidFill>
              </a:rPr>
              <a:t>How To Get On BattleBots</a:t>
            </a:r>
            <a:endParaRPr sz="4000" dirty="0">
              <a:solidFill>
                <a:schemeClr val="bg1"/>
              </a:solidFill>
            </a:endParaRPr>
          </a:p>
        </p:txBody>
      </p:sp>
      <p:sp>
        <p:nvSpPr>
          <p:cNvPr id="55" name="Google Shape;55;p13"/>
          <p:cNvSpPr txBox="1">
            <a:spLocks noGrp="1"/>
          </p:cNvSpPr>
          <p:nvPr>
            <p:ph type="subTitle" idx="1"/>
          </p:nvPr>
        </p:nvSpPr>
        <p:spPr>
          <a:xfrm>
            <a:off x="311700" y="1114237"/>
            <a:ext cx="8520600" cy="17760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Mike Jeffries</a:t>
            </a:r>
          </a:p>
          <a:p>
            <a:pPr marL="0" lvl="0" indent="0" algn="l" rtl="0">
              <a:spcBef>
                <a:spcPts val="0"/>
              </a:spcBef>
              <a:spcAft>
                <a:spcPts val="0"/>
              </a:spcAft>
              <a:buNone/>
            </a:pPr>
            <a:r>
              <a:rPr lang="en-US" sz="2000" dirty="0"/>
              <a:t>Near Chaos Research</a:t>
            </a:r>
          </a:p>
          <a:p>
            <a:pPr marL="0" lvl="0" indent="0" algn="l" rtl="0">
              <a:spcBef>
                <a:spcPts val="0"/>
              </a:spcBef>
              <a:spcAft>
                <a:spcPts val="0"/>
              </a:spcAft>
              <a:buNone/>
            </a:pPr>
            <a:r>
              <a:rPr lang="en-US" sz="2000" dirty="0">
                <a:solidFill>
                  <a:schemeClr val="bg1"/>
                </a:solidFill>
              </a:rPr>
              <a:t>Mike@NearChaos.net</a:t>
            </a:r>
            <a:endParaRPr sz="2000" dirty="0">
              <a:solidFill>
                <a:schemeClr val="bg1"/>
              </a:solidFill>
            </a:endParaRPr>
          </a:p>
        </p:txBody>
      </p:sp>
      <p:sp>
        <p:nvSpPr>
          <p:cNvPr id="4" name="Google Shape;55;p13">
            <a:extLst>
              <a:ext uri="{FF2B5EF4-FFF2-40B4-BE49-F238E27FC236}">
                <a16:creationId xmlns:a16="http://schemas.microsoft.com/office/drawing/2014/main" id="{076D4B46-B011-4863-BCCF-1D6BFC209307}"/>
              </a:ext>
            </a:extLst>
          </p:cNvPr>
          <p:cNvSpPr txBox="1">
            <a:spLocks/>
          </p:cNvSpPr>
          <p:nvPr/>
        </p:nvSpPr>
        <p:spPr>
          <a:xfrm>
            <a:off x="311700" y="2998071"/>
            <a:ext cx="8520600" cy="17760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Arial"/>
              <a:buNone/>
              <a:defRPr sz="2800" b="0" i="0" u="none" strike="noStrike" cap="none">
                <a:solidFill>
                  <a:schemeClr val="bg1"/>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200" dirty="0">
                <a:solidFill>
                  <a:srgbClr val="A8C813"/>
                </a:solidFill>
                <a:hlinkClick r:id="rId3">
                  <a:extLst>
                    <a:ext uri="{A12FA001-AC4F-418D-AE19-62706E023703}">
                      <ahyp:hlinkClr xmlns:ahyp="http://schemas.microsoft.com/office/drawing/2018/hyperlinkcolor" val="tx"/>
                    </a:ext>
                  </a:extLst>
                </a:hlinkClick>
              </a:rPr>
              <a:t>http://nearchaos.net/</a:t>
            </a:r>
          </a:p>
          <a:p>
            <a:pPr marL="0" indent="0"/>
            <a:r>
              <a:rPr lang="en-US" sz="1200" dirty="0">
                <a:solidFill>
                  <a:srgbClr val="A8C813"/>
                </a:solidFill>
                <a:hlinkClick r:id="rId3">
                  <a:extLst>
                    <a:ext uri="{A12FA001-AC4F-418D-AE19-62706E023703}">
                      <ahyp:hlinkClr xmlns:ahyp="http://schemas.microsoft.com/office/drawing/2018/hyperlinkcolor" val="tx"/>
                    </a:ext>
                  </a:extLst>
                </a:hlinkClick>
              </a:rPr>
              <a:t>https://www.facebook.com/NearChaosResearch</a:t>
            </a:r>
            <a:endParaRPr lang="en-US" sz="1200" dirty="0">
              <a:solidFill>
                <a:srgbClr val="A8C813"/>
              </a:solidFill>
            </a:endParaRPr>
          </a:p>
          <a:p>
            <a:pPr marL="0" indent="0"/>
            <a:r>
              <a:rPr lang="en-US" sz="1200" dirty="0">
                <a:solidFill>
                  <a:srgbClr val="A8C813"/>
                </a:solidFill>
                <a:hlinkClick r:id="rId4">
                  <a:extLst>
                    <a:ext uri="{A12FA001-AC4F-418D-AE19-62706E023703}">
                      <ahyp:hlinkClr xmlns:ahyp="http://schemas.microsoft.com/office/drawing/2018/hyperlinkcolor" val="tx"/>
                    </a:ext>
                  </a:extLst>
                </a:hlinkClick>
              </a:rPr>
              <a:t>https://twitter.com/NearChaos</a:t>
            </a:r>
            <a:endParaRPr lang="en-US" sz="1200" dirty="0">
              <a:solidFill>
                <a:srgbClr val="A8C813"/>
              </a:solidFill>
            </a:endParaRPr>
          </a:p>
          <a:p>
            <a:pPr marL="0" indent="0"/>
            <a:r>
              <a:rPr lang="en-US" sz="1200" dirty="0">
                <a:solidFill>
                  <a:srgbClr val="A8C813"/>
                </a:solidFill>
                <a:hlinkClick r:id="rId5">
                  <a:extLst>
                    <a:ext uri="{A12FA001-AC4F-418D-AE19-62706E023703}">
                      <ahyp:hlinkClr xmlns:ahyp="http://schemas.microsoft.com/office/drawing/2018/hyperlinkcolor" val="tx"/>
                    </a:ext>
                  </a:extLst>
                </a:hlinkClick>
              </a:rPr>
              <a:t>https://www.instagram.com/nearchaosmike/</a:t>
            </a:r>
            <a:endParaRPr lang="en-US" sz="1200" dirty="0">
              <a:solidFill>
                <a:srgbClr val="A8C813"/>
              </a:solidFill>
            </a:endParaRPr>
          </a:p>
          <a:p>
            <a:pPr marL="0" indent="0"/>
            <a:r>
              <a:rPr lang="en-US" sz="1200" dirty="0">
                <a:solidFill>
                  <a:srgbClr val="A8C813"/>
                </a:solidFill>
                <a:hlinkClick r:id="rId6">
                  <a:extLst>
                    <a:ext uri="{A12FA001-AC4F-418D-AE19-62706E023703}">
                      <ahyp:hlinkClr xmlns:ahyp="http://schemas.microsoft.com/office/drawing/2018/hyperlinkcolor" val="tx"/>
                    </a:ext>
                  </a:extLst>
                </a:hlinkClick>
              </a:rPr>
              <a:t>https://www.twitch.tv/nearchaosmike</a:t>
            </a:r>
            <a:endParaRPr lang="en-US" sz="1200" dirty="0">
              <a:solidFill>
                <a:srgbClr val="A8C813"/>
              </a:solidFill>
            </a:endParaRPr>
          </a:p>
          <a:p>
            <a:pPr marL="0" indent="0"/>
            <a:r>
              <a:rPr lang="en-US" sz="1200" b="0" i="0" dirty="0">
                <a:solidFill>
                  <a:srgbClr val="A8C813"/>
                </a:solidFill>
                <a:effectLst/>
                <a:latin typeface="Roboto"/>
                <a:hlinkClick r:id="rId7">
                  <a:extLst>
                    <a:ext uri="{A12FA001-AC4F-418D-AE19-62706E023703}">
                      <ahyp:hlinkClr xmlns:ahyp="http://schemas.microsoft.com/office/drawing/2018/hyperlinkcolor" val="tx"/>
                    </a:ext>
                  </a:extLst>
                </a:hlinkClick>
              </a:rPr>
              <a:t>https://www.youtube.com/c/MikeNCR</a:t>
            </a:r>
            <a:r>
              <a:rPr lang="en-US" sz="1200" b="0" i="0" dirty="0">
                <a:solidFill>
                  <a:srgbClr val="A8C813"/>
                </a:solidFill>
                <a:effectLst/>
                <a:latin typeface="Roboto"/>
              </a:rPr>
              <a:t> </a:t>
            </a:r>
            <a:endParaRPr lang="en-US" sz="1200" dirty="0">
              <a:solidFill>
                <a:srgbClr val="A8C81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4759"/>
    </mc:Choice>
    <mc:Fallback xmlns="">
      <p:transition spd="slow" advTm="147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Has Personality</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6146" name="Picture 2">
            <a:extLst>
              <a:ext uri="{FF2B5EF4-FFF2-40B4-BE49-F238E27FC236}">
                <a16:creationId xmlns:a16="http://schemas.microsoft.com/office/drawing/2014/main" id="{2114D2B6-B9F9-18B5-0BE2-16D87846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6" y="1459146"/>
            <a:ext cx="2723751" cy="18158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D488B5-2F17-9B08-8686-7A908D8AF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448" y="3274979"/>
            <a:ext cx="2723750" cy="18158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4B0EF6C-AFCA-B409-4F8A-3A3F6FC0A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6" y="3274979"/>
            <a:ext cx="2723751" cy="181583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F7CB8398-F088-D96C-4286-1EB0C90C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447" y="1459144"/>
            <a:ext cx="2723751" cy="181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5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Is Original</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8194" name="Picture 2">
            <a:extLst>
              <a:ext uri="{FF2B5EF4-FFF2-40B4-BE49-F238E27FC236}">
                <a16:creationId xmlns:a16="http://schemas.microsoft.com/office/drawing/2014/main" id="{75139F3C-95FE-31ED-041A-D5D6E6AB8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8" y="1500501"/>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4C718B0-E016-D914-A999-750DD50B1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601" y="1500502"/>
            <a:ext cx="2690903" cy="17939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96B28CD-289E-7E04-FC58-B1EF0B480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8" y="3294436"/>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05128B7B-F0C3-AD33-4083-EF4B495D6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600" y="3294436"/>
            <a:ext cx="2690901" cy="179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1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Team…</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Of Problem Solvers</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8202" name="Picture 10">
            <a:extLst>
              <a:ext uri="{FF2B5EF4-FFF2-40B4-BE49-F238E27FC236}">
                <a16:creationId xmlns:a16="http://schemas.microsoft.com/office/drawing/2014/main" id="{584D5E7A-612A-5237-03AA-B8E35934E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599" y="1500501"/>
            <a:ext cx="2690901" cy="179393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9EEB6343-9017-1739-64F8-9A765E4C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96" y="3294435"/>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19970D60-FF09-23B9-194B-CEB47AB07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2599" y="3294435"/>
            <a:ext cx="2690904" cy="1793936"/>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139D6A4A-282C-10AD-DC03-5071311ED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695" y="1500500"/>
            <a:ext cx="2690904" cy="179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39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588205-FAC3-B2E4-90B5-39AB8073F4D6}"/>
              </a:ext>
            </a:extLst>
          </p:cNvPr>
          <p:cNvPicPr>
            <a:picLocks noChangeAspect="1"/>
          </p:cNvPicPr>
          <p:nvPr/>
        </p:nvPicPr>
        <p:blipFill>
          <a:blip r:embed="rId2"/>
          <a:stretch>
            <a:fillRect/>
          </a:stretch>
        </p:blipFill>
        <p:spPr>
          <a:xfrm>
            <a:off x="311695" y="1500501"/>
            <a:ext cx="5381804" cy="1797877"/>
          </a:xfrm>
          <a:prstGeom prst="rect">
            <a:avLst/>
          </a:prstGeom>
        </p:spPr>
      </p:pic>
      <p:pic>
        <p:nvPicPr>
          <p:cNvPr id="12" name="Picture 11">
            <a:extLst>
              <a:ext uri="{FF2B5EF4-FFF2-40B4-BE49-F238E27FC236}">
                <a16:creationId xmlns:a16="http://schemas.microsoft.com/office/drawing/2014/main" id="{322E0772-2CAC-AAB2-E4D9-A8BCEBF3206B}"/>
              </a:ext>
            </a:extLst>
          </p:cNvPr>
          <p:cNvPicPr>
            <a:picLocks noChangeAspect="1"/>
          </p:cNvPicPr>
          <p:nvPr/>
        </p:nvPicPr>
        <p:blipFill>
          <a:blip r:embed="rId3"/>
          <a:stretch>
            <a:fillRect/>
          </a:stretch>
        </p:blipFill>
        <p:spPr>
          <a:xfrm>
            <a:off x="311695" y="3270779"/>
            <a:ext cx="5381804" cy="1817591"/>
          </a:xfrm>
          <a:prstGeom prst="rect">
            <a:avLst/>
          </a:prstGeom>
        </p:spPr>
      </p:pic>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Team…</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With a Top Driver</a:t>
            </a: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spTree>
    <p:extLst>
      <p:ext uri="{BB962C8B-B14F-4D97-AF65-F5344CB8AC3E}">
        <p14:creationId xmlns:p14="http://schemas.microsoft.com/office/powerpoint/2010/main" val="1365334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F0E541-2196-1768-09AE-242E096E5482}"/>
              </a:ext>
            </a:extLst>
          </p:cNvPr>
          <p:cNvPicPr>
            <a:picLocks noChangeAspect="1"/>
          </p:cNvPicPr>
          <p:nvPr/>
        </p:nvPicPr>
        <p:blipFill>
          <a:blip r:embed="rId2"/>
          <a:stretch>
            <a:fillRect/>
          </a:stretch>
        </p:blipFill>
        <p:spPr>
          <a:xfrm>
            <a:off x="311696" y="1500501"/>
            <a:ext cx="5381804" cy="1797877"/>
          </a:xfrm>
          <a:prstGeom prst="rect">
            <a:avLst/>
          </a:prstGeom>
        </p:spPr>
      </p:pic>
      <p:pic>
        <p:nvPicPr>
          <p:cNvPr id="5" name="Picture 4">
            <a:extLst>
              <a:ext uri="{FF2B5EF4-FFF2-40B4-BE49-F238E27FC236}">
                <a16:creationId xmlns:a16="http://schemas.microsoft.com/office/drawing/2014/main" id="{903F4D04-7A93-2B66-8FE6-D352270BF749}"/>
              </a:ext>
            </a:extLst>
          </p:cNvPr>
          <p:cNvPicPr>
            <a:picLocks noChangeAspect="1"/>
          </p:cNvPicPr>
          <p:nvPr/>
        </p:nvPicPr>
        <p:blipFill>
          <a:blip r:embed="rId3"/>
          <a:stretch>
            <a:fillRect/>
          </a:stretch>
        </p:blipFill>
        <p:spPr>
          <a:xfrm>
            <a:off x="311697" y="3270779"/>
            <a:ext cx="5381804" cy="1817591"/>
          </a:xfrm>
          <a:prstGeom prst="rect">
            <a:avLst/>
          </a:prstGeom>
        </p:spPr>
      </p:pic>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Team…</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That Will Show Their Personality on TV</a:t>
            </a: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spTree>
    <p:extLst>
      <p:ext uri="{BB962C8B-B14F-4D97-AF65-F5344CB8AC3E}">
        <p14:creationId xmlns:p14="http://schemas.microsoft.com/office/powerpoint/2010/main" val="110484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Team…</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That Will Dress To Impress</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10242" name="Picture 2">
            <a:extLst>
              <a:ext uri="{FF2B5EF4-FFF2-40B4-BE49-F238E27FC236}">
                <a16:creationId xmlns:a16="http://schemas.microsoft.com/office/drawing/2014/main" id="{CA1CC9BA-F214-EACE-DA26-8506AAC1C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599" y="1500500"/>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4EEB878-2D74-72F4-C4FE-4A2782E1E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98" y="3294435"/>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60252EC6-1A69-987B-2CF7-85D20FEB5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5" y="1500499"/>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413E89B8-9673-77FC-D940-E30416E3C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598" y="3294435"/>
            <a:ext cx="2690899" cy="179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25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Team…</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That Will Be Authentic</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9218" name="Picture 2">
            <a:extLst>
              <a:ext uri="{FF2B5EF4-FFF2-40B4-BE49-F238E27FC236}">
                <a16:creationId xmlns:a16="http://schemas.microsoft.com/office/drawing/2014/main" id="{B4CE4D9F-28E8-9586-AFA8-4635D13FF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599" y="1500500"/>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F67E55C8-CED9-41BF-7959-882AEF8E6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96" y="3294435"/>
            <a:ext cx="2690903" cy="17939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5BA7BC0B-EBB8-09A0-1CD4-46554A644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7" y="1498330"/>
            <a:ext cx="2690902" cy="179393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A1040D72-7155-9D5A-EE15-AD10BF7D9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600" y="3294437"/>
            <a:ext cx="2690899" cy="179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2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Prove It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marL="0" indent="0">
              <a:lnSpc>
                <a:spcPct val="100000"/>
              </a:lnSpc>
              <a:buNone/>
            </a:pPr>
            <a:r>
              <a:rPr lang="en-US" sz="1800" dirty="0"/>
              <a:t>Register</a:t>
            </a:r>
            <a:endParaRPr lang="en-US" sz="1800" dirty="0">
              <a:hlinkClick r:id="rId2">
                <a:extLst>
                  <a:ext uri="{A12FA001-AC4F-418D-AE19-62706E023703}">
                    <ahyp:hlinkClr xmlns:ahyp="http://schemas.microsoft.com/office/drawing/2018/hyperlinkcolor" val="tx"/>
                  </a:ext>
                </a:extLst>
              </a:hlinkClick>
            </a:endParaRPr>
          </a:p>
          <a:p>
            <a:pPr marL="0" indent="0">
              <a:lnSpc>
                <a:spcPct val="100000"/>
              </a:lnSpc>
              <a:buNone/>
            </a:pPr>
            <a:endParaRPr lang="en-US" dirty="0">
              <a:solidFill>
                <a:srgbClr val="A8C813"/>
              </a:solidFill>
              <a:hlinkClick r:id="rId2">
                <a:extLst>
                  <a:ext uri="{A12FA001-AC4F-418D-AE19-62706E023703}">
                    <ahyp:hlinkClr xmlns:ahyp="http://schemas.microsoft.com/office/drawing/2018/hyperlinkcolor" val="tx"/>
                  </a:ext>
                </a:extLst>
              </a:hlinkClick>
            </a:endParaRPr>
          </a:p>
          <a:p>
            <a:pPr marL="182880" indent="-182880">
              <a:lnSpc>
                <a:spcPct val="100000"/>
              </a:lnSpc>
              <a:buFont typeface="Arial" panose="020B0604020202020204" pitchFamily="34" charset="0"/>
              <a:buChar char="•"/>
            </a:pPr>
            <a:r>
              <a:rPr lang="en-US" dirty="0">
                <a:solidFill>
                  <a:srgbClr val="A8C813"/>
                </a:solidFill>
                <a:hlinkClick r:id="rId2">
                  <a:extLst>
                    <a:ext uri="{A12FA001-AC4F-418D-AE19-62706E023703}">
                      <ahyp:hlinkClr xmlns:ahyp="http://schemas.microsoft.com/office/drawing/2018/hyperlinkcolor" val="tx"/>
                    </a:ext>
                  </a:extLst>
                </a:hlinkClick>
              </a:rPr>
              <a:t>http://registration.battlebots.com/</a:t>
            </a:r>
            <a:r>
              <a:rPr lang="en-US" dirty="0">
                <a:solidFill>
                  <a:srgbClr val="A8C813"/>
                </a:solidFill>
              </a:rPr>
              <a:t> </a:t>
            </a:r>
          </a:p>
          <a:p>
            <a:pPr marL="640080" lvl="1" indent="-182880">
              <a:lnSpc>
                <a:spcPct val="100000"/>
              </a:lnSpc>
              <a:spcBef>
                <a:spcPts val="0"/>
              </a:spcBef>
              <a:buFont typeface="Arial" panose="020B0604020202020204" pitchFamily="34" charset="0"/>
              <a:buChar char="•"/>
            </a:pPr>
            <a:r>
              <a:rPr lang="en-US" dirty="0"/>
              <a:t>Start your application for the 2023 season now</a:t>
            </a:r>
          </a:p>
          <a:p>
            <a:pPr marL="640080" lvl="1" indent="-182880">
              <a:lnSpc>
                <a:spcPct val="100000"/>
              </a:lnSpc>
              <a:spcBef>
                <a:spcPts val="0"/>
              </a:spcBef>
              <a:buFont typeface="Arial" panose="020B0604020202020204" pitchFamily="34" charset="0"/>
              <a:buChar char="•"/>
            </a:pPr>
            <a:endParaRPr lang="en-US" dirty="0">
              <a:solidFill>
                <a:srgbClr val="A8C813"/>
              </a:solidFill>
            </a:endParaRPr>
          </a:p>
          <a:p>
            <a:pPr marL="182880" indent="-182880">
              <a:lnSpc>
                <a:spcPct val="100000"/>
              </a:lnSpc>
              <a:buFont typeface="Arial" panose="020B0604020202020204" pitchFamily="34" charset="0"/>
              <a:buChar char="•"/>
            </a:pPr>
            <a:r>
              <a:rPr lang="en-US" dirty="0"/>
              <a:t>Include beautiful renderings of your bot</a:t>
            </a:r>
          </a:p>
          <a:p>
            <a:pPr marL="182880" indent="-182880">
              <a:lnSpc>
                <a:spcPct val="100000"/>
              </a:lnSpc>
              <a:buFont typeface="Arial" panose="020B0604020202020204" pitchFamily="34" charset="0"/>
              <a:buChar char="•"/>
            </a:pPr>
            <a:endParaRPr lang="en-US" dirty="0"/>
          </a:p>
          <a:p>
            <a:pPr marL="182880" indent="-182880">
              <a:lnSpc>
                <a:spcPct val="100000"/>
              </a:lnSpc>
              <a:buFont typeface="Arial" panose="020B0604020202020204" pitchFamily="34" charset="0"/>
              <a:buChar char="•"/>
            </a:pPr>
            <a:r>
              <a:rPr lang="en-US" dirty="0"/>
              <a:t>Create a team video showing us how (if chosen) you will hit the key factors</a:t>
            </a:r>
          </a:p>
          <a:p>
            <a:pPr marL="182880" indent="-182880">
              <a:lnSpc>
                <a:spcPct val="100000"/>
              </a:lnSpc>
              <a:buFont typeface="Arial" panose="020B0604020202020204" pitchFamily="34" charset="0"/>
              <a:buChar char="•"/>
            </a:pPr>
            <a:endParaRPr lang="en-US" dirty="0"/>
          </a:p>
          <a:p>
            <a:pPr marL="182880" indent="-182880">
              <a:lnSpc>
                <a:spcPct val="100000"/>
              </a:lnSpc>
              <a:buFont typeface="Arial" panose="020B0604020202020204" pitchFamily="34" charset="0"/>
              <a:buChar char="•"/>
            </a:pPr>
            <a:r>
              <a:rPr lang="en-US" dirty="0"/>
              <a:t>Have fun with the video, show your personality!</a:t>
            </a: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marL="182880" indent="-182880">
              <a:lnSpc>
                <a:spcPct val="100000"/>
              </a:lnSpc>
              <a:buFont typeface="Arial" panose="020B0604020202020204" pitchFamily="34" charset="0"/>
              <a:buChar char="•"/>
            </a:pPr>
            <a:r>
              <a:rPr lang="en-US" dirty="0"/>
              <a:t>Need Help?</a:t>
            </a:r>
          </a:p>
          <a:p>
            <a:pPr marL="640080" lvl="1" indent="-182880">
              <a:lnSpc>
                <a:spcPct val="100000"/>
              </a:lnSpc>
              <a:spcBef>
                <a:spcPts val="0"/>
              </a:spcBef>
              <a:buFont typeface="Arial" panose="020B0604020202020204" pitchFamily="34" charset="0"/>
              <a:buChar char="•"/>
            </a:pPr>
            <a:r>
              <a:rPr lang="en-US" dirty="0"/>
              <a:t>Check out </a:t>
            </a:r>
            <a:r>
              <a:rPr lang="en-US" dirty="0">
                <a:hlinkClick r:id="rId3"/>
              </a:rPr>
              <a:t>https://battlebots.com/build/</a:t>
            </a:r>
            <a:endParaRPr lang="en-US" dirty="0"/>
          </a:p>
          <a:p>
            <a:pPr marL="640080" lvl="1" indent="-182880">
              <a:lnSpc>
                <a:spcPct val="100000"/>
              </a:lnSpc>
              <a:spcBef>
                <a:spcPts val="0"/>
              </a:spcBef>
              <a:buFont typeface="Arial" panose="020B0604020202020204" pitchFamily="34" charset="0"/>
              <a:buChar char="•"/>
            </a:pPr>
            <a:r>
              <a:rPr lang="en-US" dirty="0"/>
              <a:t>Stick around for the Robot Combat 101 panel</a:t>
            </a:r>
          </a:p>
          <a:p>
            <a:pPr>
              <a:buFont typeface="Arial" panose="020B0604020202020204" pitchFamily="34" charset="0"/>
              <a:buChar char="•"/>
            </a:pPr>
            <a:endParaRPr lang="en-US" dirty="0"/>
          </a:p>
        </p:txBody>
      </p:sp>
      <p:pic>
        <p:nvPicPr>
          <p:cNvPr id="8" name="Picture 7" descr="A picture containing skating, gear&#10;&#10;Description automatically generated">
            <a:extLst>
              <a:ext uri="{FF2B5EF4-FFF2-40B4-BE49-F238E27FC236}">
                <a16:creationId xmlns:a16="http://schemas.microsoft.com/office/drawing/2014/main" id="{E96B2DAB-F36B-BBA2-BAC7-A1741D8D5B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62" b="93157" l="21953" r="80313">
                        <a14:foregroundMark x1="41640" y1="11044" x2="38781" y2="4562"/>
                        <a14:foregroundMark x1="42395" y1="8163" x2="44876" y2="11765"/>
                        <a14:foregroundMark x1="73571" y1="52581" x2="79396" y2="59784"/>
                        <a14:foregroundMark x1="79396" y1="59784" x2="76969" y2="75150"/>
                        <a14:foregroundMark x1="76969" y1="75150" x2="71359" y2="75150"/>
                        <a14:foregroundMark x1="71359" y1="75150" x2="66181" y2="78752"/>
                        <a14:foregroundMark x1="65588" y1="79832" x2="48544" y2="95558"/>
                        <a14:foregroundMark x1="48544" y1="95558" x2="28749" y2="89316"/>
                        <a14:foregroundMark x1="28749" y1="89316" x2="23840" y2="79112"/>
                        <a14:foregroundMark x1="23840" y1="79112" x2="23139" y2="51501"/>
                        <a14:foregroundMark x1="23139" y1="51501" x2="26753" y2="32653"/>
                        <a14:foregroundMark x1="26753" y1="32653" x2="29234" y2="27731"/>
                        <a14:foregroundMark x1="55232" y1="81152" x2="47303" y2="73589"/>
                        <a14:foregroundMark x1="48867" y1="87155" x2="40939" y2="85834"/>
                        <a14:foregroundMark x1="38188" y1="91357" x2="44714" y2="93637"/>
                        <a14:foregroundMark x1="43312" y1="81273" x2="43204" y2="78631"/>
                        <a14:foregroundMark x1="23139" y1="78752" x2="22708" y2="75390"/>
                        <a14:foregroundMark x1="22276" y1="67827" x2="21953" y2="65666"/>
                        <a14:foregroundMark x1="75998" y1="51020" x2="78101" y2="54742"/>
                        <a14:foregroundMark x1="80151" y1="57503" x2="80313" y2="63505"/>
                        <a14:foregroundMark x1="37810" y1="89676" x2="38188" y2="89676"/>
                      </a14:backgroundRemoval>
                    </a14:imgEffect>
                  </a14:imgLayer>
                </a14:imgProps>
              </a:ext>
            </a:extLst>
          </a:blip>
          <a:srcRect l="20497" t="3187" r="18511" b="2576"/>
          <a:stretch/>
        </p:blipFill>
        <p:spPr>
          <a:xfrm>
            <a:off x="3917005" y="1815830"/>
            <a:ext cx="3769468" cy="2616712"/>
          </a:xfrm>
          <a:prstGeom prst="rect">
            <a:avLst/>
          </a:prstGeom>
        </p:spPr>
      </p:pic>
    </p:spTree>
    <p:extLst>
      <p:ext uri="{BB962C8B-B14F-4D97-AF65-F5344CB8AC3E}">
        <p14:creationId xmlns:p14="http://schemas.microsoft.com/office/powerpoint/2010/main" val="231207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5FB0-9692-B98A-F6D8-259D9C7D5B8C}"/>
              </a:ext>
            </a:extLst>
          </p:cNvPr>
          <p:cNvSpPr>
            <a:spLocks noGrp="1"/>
          </p:cNvSpPr>
          <p:nvPr>
            <p:ph type="ctrTitle"/>
          </p:nvPr>
        </p:nvSpPr>
        <p:spPr/>
        <p:txBody>
          <a:bodyPr/>
          <a:lstStyle/>
          <a:p>
            <a:r>
              <a:rPr lang="en-US" dirty="0"/>
              <a:t>Important Disclaimer</a:t>
            </a:r>
          </a:p>
        </p:txBody>
      </p:sp>
      <p:sp>
        <p:nvSpPr>
          <p:cNvPr id="3" name="Subtitle 2">
            <a:extLst>
              <a:ext uri="{FF2B5EF4-FFF2-40B4-BE49-F238E27FC236}">
                <a16:creationId xmlns:a16="http://schemas.microsoft.com/office/drawing/2014/main" id="{362A0531-60B3-A781-B9BF-68EA0A412488}"/>
              </a:ext>
            </a:extLst>
          </p:cNvPr>
          <p:cNvSpPr>
            <a:spLocks noGrp="1"/>
          </p:cNvSpPr>
          <p:nvPr>
            <p:ph type="subTitle" idx="1"/>
          </p:nvPr>
        </p:nvSpPr>
        <p:spPr>
          <a:xfrm>
            <a:off x="311700" y="1114237"/>
            <a:ext cx="7671466" cy="3723652"/>
          </a:xfrm>
        </p:spPr>
        <p:txBody>
          <a:bodyPr/>
          <a:lstStyle/>
          <a:p>
            <a:pPr marL="0"/>
            <a:r>
              <a:rPr lang="en-US" sz="1200" dirty="0"/>
              <a:t>Designing, building, and testing robots are inherently dangerous activities that should only be conducted by trained professionals and/or qualified engineers. No minors should engage in any of these activities without the proper supervision of an adult who is either a trained professional or a qualified engineer. You fully assume the risk of any and all liability, injury, loss, damage, or death that may be caused to you and/or any third party in connection with your engagement in any robot designing, building, and/or testing activities. </a:t>
            </a:r>
            <a:r>
              <a:rPr lang="en-US" sz="1200" dirty="0" err="1"/>
              <a:t>BattleBots</a:t>
            </a:r>
            <a:r>
              <a:rPr lang="en-US" sz="1200" dirty="0"/>
              <a:t>, its partners, and licensees assume no liability whatsoever in connection with your engagement in these activities, and further make no representations and/or warranties, whether express or implied, with respect to your safety and/or your eligibility for any future seasons of </a:t>
            </a:r>
            <a:r>
              <a:rPr lang="en-US" sz="1200" dirty="0" err="1"/>
              <a:t>BattleBots</a:t>
            </a:r>
            <a:r>
              <a:rPr lang="en-US" sz="1200" dirty="0"/>
              <a:t>.</a:t>
            </a:r>
          </a:p>
          <a:p>
            <a:pPr marL="0"/>
            <a:endParaRPr lang="en-US" sz="1200" dirty="0"/>
          </a:p>
          <a:p>
            <a:pPr marL="0"/>
            <a:r>
              <a:rPr lang="en-US" sz="1200" dirty="0"/>
              <a:t>Furthermore building a robot is time consuming and expensive. Anyone may apply for </a:t>
            </a:r>
            <a:r>
              <a:rPr lang="en-US" sz="1200" dirty="0" err="1"/>
              <a:t>BattleBot</a:t>
            </a:r>
            <a:r>
              <a:rPr lang="en-US" sz="1200" dirty="0"/>
              <a:t> at registration.battlebots.com, but we recommend that you do not start building your robot until you are notified by </a:t>
            </a:r>
            <a:r>
              <a:rPr lang="en-US" sz="1200" dirty="0" err="1"/>
              <a:t>BattleBots</a:t>
            </a:r>
            <a:r>
              <a:rPr lang="en-US" sz="1200" dirty="0"/>
              <a:t> that your application has been accepted, and you have completed other entry procedures that will be required by our broadcast partners. If you decided to build before this, you do so at your own risk. </a:t>
            </a:r>
            <a:r>
              <a:rPr lang="en-US" sz="1200" dirty="0" err="1"/>
              <a:t>BattleBots</a:t>
            </a:r>
            <a:r>
              <a:rPr lang="en-US" sz="1200" dirty="0"/>
              <a:t> Inc. and its affiliates reserve the right to reject any application for any reason and without explanation.</a:t>
            </a:r>
          </a:p>
          <a:p>
            <a:pPr marL="0"/>
            <a:endParaRPr lang="en-US" sz="1200" dirty="0"/>
          </a:p>
          <a:p>
            <a:pPr marL="0"/>
            <a:r>
              <a:rPr lang="en-US" sz="1200" dirty="0"/>
              <a:t>No dates have been set yet for the 2023 season, but we recommend completing your</a:t>
            </a:r>
          </a:p>
          <a:p>
            <a:pPr marL="0"/>
            <a:r>
              <a:rPr lang="en-US" sz="1200" dirty="0"/>
              <a:t>application early.</a:t>
            </a:r>
          </a:p>
          <a:p>
            <a:pPr marL="0"/>
            <a:endParaRPr lang="en-US" sz="1200" dirty="0"/>
          </a:p>
          <a:p>
            <a:pPr marL="0"/>
            <a:r>
              <a:rPr lang="en-US" sz="1200" dirty="0"/>
              <a:t>Good luck!</a:t>
            </a:r>
          </a:p>
        </p:txBody>
      </p:sp>
    </p:spTree>
    <p:extLst>
      <p:ext uri="{BB962C8B-B14F-4D97-AF65-F5344CB8AC3E}">
        <p14:creationId xmlns:p14="http://schemas.microsoft.com/office/powerpoint/2010/main" val="204164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ABCE-EB5D-E4A3-A149-D9E865B94F64}"/>
              </a:ext>
            </a:extLst>
          </p:cNvPr>
          <p:cNvSpPr>
            <a:spLocks noGrp="1"/>
          </p:cNvSpPr>
          <p:nvPr>
            <p:ph type="title"/>
          </p:nvPr>
        </p:nvSpPr>
        <p:spPr/>
        <p:txBody>
          <a:bodyPr/>
          <a:lstStyle/>
          <a:p>
            <a:r>
              <a:rPr lang="en-US" dirty="0"/>
              <a:t>Additional Insight</a:t>
            </a:r>
          </a:p>
        </p:txBody>
      </p:sp>
      <p:sp>
        <p:nvSpPr>
          <p:cNvPr id="3" name="Text Placeholder 2">
            <a:extLst>
              <a:ext uri="{FF2B5EF4-FFF2-40B4-BE49-F238E27FC236}">
                <a16:creationId xmlns:a16="http://schemas.microsoft.com/office/drawing/2014/main" id="{9759D4A9-C5E9-7681-A847-F669D829F0AF}"/>
              </a:ext>
            </a:extLst>
          </p:cNvPr>
          <p:cNvSpPr>
            <a:spLocks noGrp="1"/>
          </p:cNvSpPr>
          <p:nvPr>
            <p:ph type="body" idx="1"/>
          </p:nvPr>
        </p:nvSpPr>
        <p:spPr/>
        <p:txBody>
          <a:bodyPr/>
          <a:lstStyle/>
          <a:p>
            <a:pPr>
              <a:buFont typeface="Arial" panose="020B0604020202020204" pitchFamily="34" charset="0"/>
              <a:buChar char="•"/>
            </a:pPr>
            <a:r>
              <a:rPr lang="en-US" dirty="0"/>
              <a:t>Starting with a 250lb bot is hard mode</a:t>
            </a:r>
          </a:p>
          <a:p>
            <a:pPr marL="640080" lvl="1" indent="-182880">
              <a:lnSpc>
                <a:spcPct val="100000"/>
              </a:lnSpc>
              <a:spcBef>
                <a:spcPts val="0"/>
              </a:spcBef>
              <a:buFont typeface="Arial" panose="020B0604020202020204" pitchFamily="34" charset="0"/>
              <a:buChar char="•"/>
            </a:pPr>
            <a:r>
              <a:rPr lang="en-US" dirty="0"/>
              <a:t>Find and attend local events if possible</a:t>
            </a:r>
          </a:p>
          <a:p>
            <a:pPr marL="640080" lvl="1" indent="-182880">
              <a:lnSpc>
                <a:spcPct val="100000"/>
              </a:lnSpc>
              <a:spcBef>
                <a:spcPts val="0"/>
              </a:spcBef>
              <a:buFont typeface="Arial" panose="020B0604020202020204" pitchFamily="34" charset="0"/>
              <a:buChar char="•"/>
            </a:pPr>
            <a:r>
              <a:rPr lang="en-US" dirty="0"/>
              <a:t>Build smaller bots to make your mistakes cheaper and not on national television</a:t>
            </a:r>
          </a:p>
          <a:p>
            <a:pPr marL="640080" lvl="1" indent="-182880">
              <a:lnSpc>
                <a:spcPct val="100000"/>
              </a:lnSpc>
              <a:spcBef>
                <a:spcPts val="0"/>
              </a:spcBef>
              <a:buFont typeface="Arial" panose="020B0604020202020204" pitchFamily="34" charset="0"/>
              <a:buChar char="•"/>
            </a:pPr>
            <a:r>
              <a:rPr lang="en-US" dirty="0"/>
              <a:t>Talk to builders</a:t>
            </a:r>
          </a:p>
          <a:p>
            <a:pPr marL="640080" lvl="1" indent="-182880">
              <a:lnSpc>
                <a:spcPct val="100000"/>
              </a:lnSpc>
              <a:spcBef>
                <a:spcPts val="0"/>
              </a:spcBef>
              <a:buFont typeface="Arial" panose="020B0604020202020204" pitchFamily="34" charset="0"/>
              <a:buChar char="•"/>
            </a:pPr>
            <a:endParaRPr lang="en-US" dirty="0"/>
          </a:p>
          <a:p>
            <a:pPr>
              <a:buFont typeface="Arial" panose="020B0604020202020204" pitchFamily="34" charset="0"/>
              <a:buChar char="•"/>
            </a:pPr>
            <a:r>
              <a:rPr lang="en-US" dirty="0"/>
              <a:t>Prototype, Prototype, Prototype</a:t>
            </a:r>
          </a:p>
          <a:p>
            <a:pPr marL="640080" lvl="1" indent="-182880">
              <a:lnSpc>
                <a:spcPct val="100000"/>
              </a:lnSpc>
              <a:spcBef>
                <a:spcPts val="0"/>
              </a:spcBef>
              <a:buFont typeface="Arial" panose="020B0604020202020204" pitchFamily="34" charset="0"/>
              <a:buChar char="•"/>
            </a:pPr>
            <a:r>
              <a:rPr lang="en-US" dirty="0"/>
              <a:t>Build prototypes early to validate ideas before it’s too late</a:t>
            </a:r>
          </a:p>
          <a:p>
            <a:pPr marL="640080" lvl="1" indent="-182880">
              <a:lnSpc>
                <a:spcPct val="100000"/>
              </a:lnSpc>
              <a:spcBef>
                <a:spcPts val="0"/>
              </a:spcBef>
              <a:buFont typeface="Arial" panose="020B0604020202020204" pitchFamily="34" charset="0"/>
              <a:buChar char="•"/>
            </a:pPr>
            <a:r>
              <a:rPr lang="en-US" dirty="0"/>
              <a:t>Creates the chance to swap components if the existing parts aren’t working</a:t>
            </a:r>
          </a:p>
          <a:p>
            <a:pPr marL="640080" lvl="1" indent="-182880">
              <a:lnSpc>
                <a:spcPct val="100000"/>
              </a:lnSpc>
              <a:spcBef>
                <a:spcPts val="0"/>
              </a:spcBef>
              <a:buFont typeface="Arial" panose="020B0604020202020204" pitchFamily="34" charset="0"/>
              <a:buChar char="•"/>
            </a:pPr>
            <a:r>
              <a:rPr lang="en-US" dirty="0"/>
              <a:t>Great content for social media</a:t>
            </a:r>
          </a:p>
          <a:p>
            <a:pPr marL="182880" indent="-182880">
              <a:lnSpc>
                <a:spcPct val="100000"/>
              </a:lnSpc>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6C3A8F72-8678-13DC-5109-9B5D5E56EBCE}"/>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0287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DBC8-4ABB-4C91-AD77-A85F287D86F4}"/>
              </a:ext>
            </a:extLst>
          </p:cNvPr>
          <p:cNvSpPr>
            <a:spLocks noGrp="1"/>
          </p:cNvSpPr>
          <p:nvPr>
            <p:ph type="title"/>
          </p:nvPr>
        </p:nvSpPr>
        <p:spPr/>
        <p:txBody>
          <a:bodyPr/>
          <a:lstStyle/>
          <a:p>
            <a:r>
              <a:rPr lang="en-US" dirty="0"/>
              <a:t>Who Am I?</a:t>
            </a:r>
          </a:p>
        </p:txBody>
      </p:sp>
      <p:sp>
        <p:nvSpPr>
          <p:cNvPr id="3" name="Text Placeholder 2">
            <a:extLst>
              <a:ext uri="{FF2B5EF4-FFF2-40B4-BE49-F238E27FC236}">
                <a16:creationId xmlns:a16="http://schemas.microsoft.com/office/drawing/2014/main" id="{DFF2DBB1-4F90-4FB4-9861-E6ECF3336CC7}"/>
              </a:ext>
            </a:extLst>
          </p:cNvPr>
          <p:cNvSpPr>
            <a:spLocks noGrp="1"/>
          </p:cNvSpPr>
          <p:nvPr>
            <p:ph type="body" idx="1"/>
          </p:nvPr>
        </p:nvSpPr>
        <p:spPr/>
        <p:txBody>
          <a:bodyPr/>
          <a:lstStyle/>
          <a:p>
            <a:pPr>
              <a:buFont typeface="Arial" panose="020B0604020202020204" pitchFamily="34" charset="0"/>
              <a:buChar char="•"/>
            </a:pPr>
            <a:r>
              <a:rPr lang="en-US" dirty="0"/>
              <a:t>Captain &amp; Driver – Bombshell, </a:t>
            </a:r>
            <a:r>
              <a:rPr lang="en-US" dirty="0" err="1"/>
              <a:t>Battlebots</a:t>
            </a:r>
            <a:r>
              <a:rPr lang="en-US" dirty="0"/>
              <a:t> 2016 and 2018</a:t>
            </a:r>
          </a:p>
          <a:p>
            <a:pPr>
              <a:buFont typeface="Arial" panose="020B0604020202020204" pitchFamily="34" charset="0"/>
              <a:buChar char="•"/>
            </a:pPr>
            <a:r>
              <a:rPr lang="en-US" dirty="0"/>
              <a:t>Head of Near Chaos Research</a:t>
            </a:r>
          </a:p>
          <a:p>
            <a:pPr>
              <a:buFont typeface="Arial" panose="020B0604020202020204" pitchFamily="34" charset="0"/>
              <a:buChar char="•"/>
            </a:pPr>
            <a:r>
              <a:rPr lang="en-US" dirty="0"/>
              <a:t>Independent Rules Consultant, </a:t>
            </a:r>
            <a:r>
              <a:rPr lang="en-US" dirty="0" err="1"/>
              <a:t>BattleBots</a:t>
            </a:r>
            <a:r>
              <a:rPr lang="en-US" dirty="0"/>
              <a:t> (2021-Present)</a:t>
            </a:r>
          </a:p>
          <a:p>
            <a:pPr>
              <a:buFont typeface="Arial" panose="020B0604020202020204" pitchFamily="34" charset="0"/>
              <a:buChar char="•"/>
            </a:pPr>
            <a:r>
              <a:rPr lang="en-US" dirty="0"/>
              <a:t>Match Steward, </a:t>
            </a:r>
            <a:r>
              <a:rPr lang="en-US" dirty="0" err="1"/>
              <a:t>BattleBots</a:t>
            </a:r>
            <a:r>
              <a:rPr lang="en-US" dirty="0"/>
              <a:t> (2022)</a:t>
            </a:r>
          </a:p>
          <a:p>
            <a:pPr>
              <a:buFont typeface="Arial" panose="020B0604020202020204" pitchFamily="34" charset="0"/>
              <a:buChar char="•"/>
            </a:pPr>
            <a:r>
              <a:rPr lang="en-US" dirty="0"/>
              <a:t>Robot Battles Minion (2012-Present)</a:t>
            </a:r>
          </a:p>
        </p:txBody>
      </p:sp>
      <p:sp>
        <p:nvSpPr>
          <p:cNvPr id="4" name="Text Placeholder 3">
            <a:extLst>
              <a:ext uri="{FF2B5EF4-FFF2-40B4-BE49-F238E27FC236}">
                <a16:creationId xmlns:a16="http://schemas.microsoft.com/office/drawing/2014/main" id="{F5CBE337-3C9C-4D6F-BFA3-ADCEF80816AC}"/>
              </a:ext>
            </a:extLst>
          </p:cNvPr>
          <p:cNvSpPr>
            <a:spLocks noGrp="1"/>
          </p:cNvSpPr>
          <p:nvPr>
            <p:ph type="body" idx="2"/>
          </p:nvPr>
        </p:nvSpPr>
        <p:spPr/>
        <p:txBody>
          <a:bodyPr/>
          <a:lstStyle/>
          <a:p>
            <a:endParaRPr lang="en-US"/>
          </a:p>
        </p:txBody>
      </p:sp>
      <p:pic>
        <p:nvPicPr>
          <p:cNvPr id="1026" name="Picture 2">
            <a:extLst>
              <a:ext uri="{FF2B5EF4-FFF2-40B4-BE49-F238E27FC236}">
                <a16:creationId xmlns:a16="http://schemas.microsoft.com/office/drawing/2014/main" id="{B35BD938-F00D-A10E-BD97-CDCEEE8A8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67" y="3070494"/>
            <a:ext cx="3486033" cy="184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8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6681-40AA-4CB2-A7EA-9F4CEB36EF70}"/>
              </a:ext>
            </a:extLst>
          </p:cNvPr>
          <p:cNvSpPr>
            <a:spLocks noGrp="1"/>
          </p:cNvSpPr>
          <p:nvPr>
            <p:ph type="title"/>
          </p:nvPr>
        </p:nvSpPr>
        <p:spPr/>
        <p:txBody>
          <a:bodyPr/>
          <a:lstStyle/>
          <a:p>
            <a:r>
              <a:rPr lang="en-US" dirty="0"/>
              <a:t>Open Questions</a:t>
            </a:r>
          </a:p>
        </p:txBody>
      </p:sp>
      <p:pic>
        <p:nvPicPr>
          <p:cNvPr id="5122" name="Picture 2" descr="No photo description available.">
            <a:extLst>
              <a:ext uri="{FF2B5EF4-FFF2-40B4-BE49-F238E27FC236}">
                <a16:creationId xmlns:a16="http://schemas.microsoft.com/office/drawing/2014/main" id="{328696A8-0B03-4ADF-A7CA-2B0C8C7066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89974" l="9961" r="92969">
                        <a14:foregroundMark x1="38428" y1="31445" x2="38428" y2="31445"/>
                        <a14:foregroundMark x1="53613" y1="34440" x2="33643" y2="25195"/>
                        <a14:foregroundMark x1="33643" y1="25195" x2="27979" y2="31055"/>
                        <a14:foregroundMark x1="27979" y1="31055" x2="42676" y2="37174"/>
                        <a14:foregroundMark x1="42676" y1="37174" x2="49170" y2="33464"/>
                        <a14:foregroundMark x1="49170" y1="33464" x2="46924" y2="31315"/>
                        <a14:foregroundMark x1="19336" y1="30859" x2="19336" y2="30859"/>
                        <a14:foregroundMark x1="14111" y1="28971" x2="21045" y2="32031"/>
                        <a14:foregroundMark x1="21045" y1="32031" x2="20166" y2="50651"/>
                        <a14:foregroundMark x1="20166" y1="50651" x2="13916" y2="46549"/>
                        <a14:foregroundMark x1="13916" y1="46549" x2="11328" y2="37826"/>
                        <a14:foregroundMark x1="11328" y1="37826" x2="15039" y2="29818"/>
                        <a14:foregroundMark x1="15039" y1="29818" x2="20703" y2="36263"/>
                        <a14:foregroundMark x1="20703" y1="36263" x2="17920" y2="42643"/>
                        <a14:foregroundMark x1="44678" y1="37891" x2="48682" y2="35026"/>
                        <a14:foregroundMark x1="43652" y1="19792" x2="50781" y2="19922"/>
                        <a14:foregroundMark x1="50781" y1="19922" x2="44873" y2="25521"/>
                        <a14:foregroundMark x1="44873" y1="25521" x2="43848" y2="25846"/>
                        <a14:foregroundMark x1="90283" y1="48242" x2="92969" y2="39388"/>
                        <a14:foregroundMark x1="92969" y1="39388" x2="88770" y2="34961"/>
                        <a14:foregroundMark x1="58594" y1="11328" x2="62109" y2="11784"/>
                        <a14:foregroundMark x1="58936" y1="83529" x2="58936" y2="83529"/>
                        <a14:foregroundMark x1="62012" y1="83398" x2="62012" y2="83398"/>
                        <a14:foregroundMark x1="44775" y1="57813" x2="44775" y2="57813"/>
                        <a14:foregroundMark x1="24268" y1="54297" x2="23730" y2="54818"/>
                        <a14:backgroundMark x1="54834" y1="11328" x2="54834" y2="11328"/>
                        <a14:backgroundMark x1="12158" y1="54232" x2="18506" y2="59115"/>
                        <a14:backgroundMark x1="18506" y1="59115" x2="25439" y2="57943"/>
                        <a14:backgroundMark x1="25439" y1="57943" x2="31836" y2="54036"/>
                        <a14:backgroundMark x1="31836" y1="54036" x2="44482" y2="63086"/>
                        <a14:backgroundMark x1="44482" y1="63086" x2="41406" y2="71354"/>
                        <a14:backgroundMark x1="41406" y1="71354" x2="27246" y2="74805"/>
                        <a14:backgroundMark x1="27246" y1="74805" x2="20557" y2="72201"/>
                        <a14:backgroundMark x1="20557" y1="72201" x2="10938" y2="57682"/>
                        <a14:backgroundMark x1="10938" y1="57682" x2="12988" y2="55208"/>
                        <a14:backgroundMark x1="68262" y1="86263" x2="53857" y2="85352"/>
                        <a14:backgroundMark x1="53857" y1="85352" x2="44385" y2="71615"/>
                        <a14:backgroundMark x1="44385" y1="71615" x2="43652" y2="69727"/>
                        <a14:backgroundMark x1="53809" y1="11589" x2="56250" y2="10417"/>
                        <a14:backgroundMark x1="21924" y1="57552" x2="21289" y2="58073"/>
                      </a14:backgroundRemoval>
                    </a14:imgEffect>
                  </a14:imgLayer>
                </a14:imgProps>
              </a:ext>
              <a:ext uri="{28A0092B-C50C-407E-A947-70E740481C1C}">
                <a14:useLocalDpi xmlns:a14="http://schemas.microsoft.com/office/drawing/2010/main" val="0"/>
              </a:ext>
            </a:extLst>
          </a:blip>
          <a:srcRect/>
          <a:stretch>
            <a:fillRect/>
          </a:stretch>
        </p:blipFill>
        <p:spPr bwMode="auto">
          <a:xfrm>
            <a:off x="2754985" y="3471314"/>
            <a:ext cx="1950540" cy="14629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77A03536-1BD8-4CAB-A72B-B6AFE77D698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06" b="89974" l="5225" r="95850">
                        <a14:foregroundMark x1="24561" y1="14909" x2="24561" y2="14909"/>
                        <a14:foregroundMark x1="11914" y1="24740" x2="11914" y2="24740"/>
                        <a14:foregroundMark x1="5225" y1="30273" x2="5225" y2="30273"/>
                        <a14:foregroundMark x1="7666" y1="44010" x2="48975" y2="83268"/>
                        <a14:foregroundMark x1="50391" y1="86589" x2="42041" y2="79427"/>
                        <a14:foregroundMark x1="42041" y1="79427" x2="41748" y2="78841"/>
                        <a14:foregroundMark x1="17480" y1="54688" x2="17480" y2="54688"/>
                        <a14:foregroundMark x1="15137" y1="52799" x2="21240" y2="56771"/>
                        <a14:foregroundMark x1="12305" y1="51107" x2="14404" y2="53711"/>
                        <a14:foregroundMark x1="12695" y1="51758" x2="10889" y2="51302"/>
                        <a14:foregroundMark x1="94434" y1="72266" x2="86719" y2="64518"/>
                        <a14:foregroundMark x1="86719" y1="64518" x2="86035" y2="64388"/>
                        <a14:foregroundMark x1="50928" y1="12044" x2="42139" y2="6706"/>
                        <a14:foregroundMark x1="42139" y1="6706" x2="37500" y2="9440"/>
                        <a14:foregroundMark x1="50000" y1="80013" x2="60400" y2="57878"/>
                        <a14:foregroundMark x1="60400" y1="57878" x2="70020" y2="54753"/>
                        <a14:foregroundMark x1="70020" y1="54753" x2="92627" y2="70898"/>
                        <a14:foregroundMark x1="76758" y1="61979" x2="76758" y2="61979"/>
                        <a14:foregroundMark x1="77637" y1="62435" x2="77637" y2="62435"/>
                        <a14:foregroundMark x1="86426" y1="68815" x2="86426" y2="68815"/>
                        <a14:foregroundMark x1="93262" y1="72982" x2="93262" y2="72982"/>
                        <a14:foregroundMark x1="95850" y1="74349" x2="95850" y2="74349"/>
                        <a14:foregroundMark x1="94336" y1="73828" x2="94336" y2="73828"/>
                        <a14:foregroundMark x1="44727" y1="82943" x2="44727" y2="82943"/>
                        <a14:foregroundMark x1="20947" y1="59896" x2="20947" y2="59896"/>
                        <a14:foregroundMark x1="12939" y1="52799" x2="12939" y2="52799"/>
                        <a14:foregroundMark x1="12305" y1="52279" x2="12305" y2="52279"/>
                        <a14:foregroundMark x1="30029" y1="68294" x2="30029" y2="68294"/>
                        <a14:foregroundMark x1="31445" y1="69727" x2="31445" y2="69727"/>
                        <a14:foregroundMark x1="50537" y1="87956" x2="50537" y2="87956"/>
                        <a14:foregroundMark x1="51709" y1="88997" x2="51709" y2="88997"/>
                        <a14:backgroundMark x1="91748" y1="75065" x2="77539" y2="64388"/>
                        <a14:backgroundMark x1="49658" y1="90039" x2="47070" y2="87435"/>
                        <a14:backgroundMark x1="47168" y1="70378" x2="47168" y2="70378"/>
                        <a14:backgroundMark x1="72217" y1="25781" x2="72217" y2="25781"/>
                      </a14:backgroundRemoval>
                    </a14:imgEffect>
                  </a14:imgLayer>
                </a14:imgProps>
              </a:ext>
              <a:ext uri="{28A0092B-C50C-407E-A947-70E740481C1C}">
                <a14:useLocalDpi xmlns:a14="http://schemas.microsoft.com/office/drawing/2010/main" val="0"/>
              </a:ext>
            </a:extLst>
          </a:blip>
          <a:srcRect/>
          <a:stretch>
            <a:fillRect/>
          </a:stretch>
        </p:blipFill>
        <p:spPr bwMode="auto">
          <a:xfrm>
            <a:off x="4832402" y="2614971"/>
            <a:ext cx="2283581" cy="17126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08B9653A-17C1-4086-9C5A-3CF0D75CF8F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487" b="89974" l="3271" r="96436">
                        <a14:foregroundMark x1="3369" y1="79818" x2="3369" y2="79818"/>
                        <a14:foregroundMark x1="30322" y1="43750" x2="13477" y2="60807"/>
                        <a14:foregroundMark x1="13477" y1="60807" x2="4834" y2="75586"/>
                        <a14:foregroundMark x1="4834" y1="75586" x2="9326" y2="82943"/>
                        <a14:foregroundMark x1="9326" y1="82943" x2="42822" y2="67904"/>
                        <a14:foregroundMark x1="42822" y1="67904" x2="50488" y2="56966"/>
                        <a14:foregroundMark x1="76221" y1="44531" x2="36670" y2="14909"/>
                        <a14:foregroundMark x1="37500" y1="9049" x2="30566" y2="7487"/>
                        <a14:foregroundMark x1="30566" y1="7487" x2="26758" y2="15495"/>
                        <a14:foregroundMark x1="26758" y1="15495" x2="26709" y2="16276"/>
                        <a14:foregroundMark x1="25195" y1="17253" x2="25195" y2="17253"/>
                        <a14:foregroundMark x1="26123" y1="19531" x2="25684" y2="16927"/>
                        <a14:foregroundMark x1="25928" y1="20247" x2="25684" y2="19010"/>
                        <a14:foregroundMark x1="96045" y1="45638" x2="89453" y2="49023"/>
                        <a14:foregroundMark x1="89453" y1="49023" x2="81787" y2="64648"/>
                        <a14:foregroundMark x1="81787" y1="64648" x2="86035" y2="72005"/>
                        <a14:foregroundMark x1="86035" y1="72005" x2="96338" y2="47331"/>
                        <a14:foregroundMark x1="96338" y1="47331" x2="96436" y2="45898"/>
                        <a14:foregroundMark x1="21582" y1="24609" x2="23438" y2="24023"/>
                        <a14:foregroundMark x1="12695" y1="29557" x2="19678" y2="28125"/>
                        <a14:foregroundMark x1="19678" y1="28125" x2="11768" y2="28841"/>
                        <a14:foregroundMark x1="79834" y1="71615" x2="79834" y2="71615"/>
                        <a14:foregroundMark x1="9424" y1="65169" x2="9082" y2="66016"/>
                        <a14:foregroundMark x1="50537" y1="37305" x2="42822" y2="30859"/>
                        <a14:foregroundMark x1="54102" y1="53841" x2="55127" y2="51497"/>
                        <a14:foregroundMark x1="53613" y1="55469" x2="53613" y2="55469"/>
                        <a14:foregroundMark x1="26514" y1="26107" x2="26514" y2="26107"/>
                        <a14:foregroundMark x1="39844" y1="28841" x2="39844" y2="28841"/>
                        <a14:foregroundMark x1="45996" y1="34961" x2="45996" y2="34961"/>
                        <a14:foregroundMark x1="78906" y1="60807" x2="78906" y2="60807"/>
                        <a14:foregroundMark x1="44141" y1="46745" x2="44141" y2="46745"/>
                        <a14:foregroundMark x1="44043" y1="46745" x2="44043" y2="46745"/>
                        <a14:backgroundMark x1="45166" y1="15690" x2="45166" y2="15690"/>
                        <a14:backgroundMark x1="44141" y1="15560" x2="44141" y2="15560"/>
                        <a14:backgroundMark x1="56982" y1="24089" x2="56982" y2="24089"/>
                        <a14:backgroundMark x1="81982" y1="75716" x2="81982" y2="75716"/>
                        <a14:backgroundMark x1="79395" y1="74740" x2="79395" y2="74740"/>
                        <a14:backgroundMark x1="9814" y1="77799" x2="9814" y2="77799"/>
                        <a14:backgroundMark x1="7764" y1="77214" x2="17920" y2="76107"/>
                        <a14:backgroundMark x1="781" y1="77930" x2="781" y2="79688"/>
                        <a14:backgroundMark x1="12891" y1="79167" x2="8984" y2="79297"/>
                        <a14:backgroundMark x1="32861" y1="47135" x2="28906" y2="49219"/>
                        <a14:backgroundMark x1="34424" y1="43620" x2="39307" y2="36589"/>
                        <a14:backgroundMark x1="39307" y1="36589" x2="46289" y2="36003"/>
                        <a14:backgroundMark x1="46289" y1="36003" x2="52002" y2="41862"/>
                        <a14:backgroundMark x1="52002" y1="41862" x2="37695" y2="41471"/>
                        <a14:backgroundMark x1="37695" y1="41471" x2="37207" y2="41667"/>
                        <a14:backgroundMark x1="53271" y1="60286" x2="56934" y2="51888"/>
                        <a14:backgroundMark x1="56934" y1="51888" x2="62305" y2="53711"/>
                        <a14:backgroundMark x1="52588" y1="58073" x2="52588" y2="58073"/>
                        <a14:backgroundMark x1="57568" y1="49219" x2="57568" y2="49219"/>
                        <a14:backgroundMark x1="60352" y1="50195" x2="60352" y2="50195"/>
                        <a14:backgroundMark x1="59424" y1="49349" x2="70898" y2="60547"/>
                        <a14:backgroundMark x1="70898" y1="60547" x2="59619" y2="49870"/>
                        <a14:backgroundMark x1="55518" y1="45247" x2="51758" y2="41276"/>
                        <a14:backgroundMark x1="43018" y1="35677" x2="41602" y2="32682"/>
                        <a14:backgroundMark x1="36279" y1="28451" x2="29248" y2="26758"/>
                        <a14:backgroundMark x1="29248" y1="26758" x2="24902" y2="22526"/>
                        <a14:backgroundMark x1="25391" y1="28320" x2="25391" y2="28320"/>
                        <a14:backgroundMark x1="25684" y1="26628" x2="25830" y2="27214"/>
                        <a14:backgroundMark x1="36963" y1="28841" x2="37500" y2="29102"/>
                        <a14:backgroundMark x1="39111" y1="29688" x2="38721" y2="29102"/>
                        <a14:backgroundMark x1="79004" y1="63997" x2="70605" y2="58789"/>
                        <a14:backgroundMark x1="43848" y1="46745" x2="43848" y2="46745"/>
                        <a14:backgroundMark x1="44141" y1="46615" x2="44141" y2="46615"/>
                        <a14:backgroundMark x1="44141" y1="46875" x2="44141" y2="46875"/>
                        <a14:backgroundMark x1="44043" y1="46745" x2="44043" y2="46745"/>
                        <a14:backgroundMark x1="33594" y1="43750" x2="33594" y2="43750"/>
                        <a14:backgroundMark x1="32861" y1="45247" x2="32861" y2="45247"/>
                        <a14:backgroundMark x1="32178" y1="45247" x2="32178" y2="45247"/>
                      </a14:backgroundRemoval>
                    </a14:imgEffect>
                  </a14:imgLayer>
                </a14:imgProps>
              </a:ext>
              <a:ext uri="{28A0092B-C50C-407E-A947-70E740481C1C}">
                <a14:useLocalDpi xmlns:a14="http://schemas.microsoft.com/office/drawing/2010/main" val="0"/>
              </a:ext>
            </a:extLst>
          </a:blip>
          <a:srcRect/>
          <a:stretch>
            <a:fillRect/>
          </a:stretch>
        </p:blipFill>
        <p:spPr bwMode="auto">
          <a:xfrm>
            <a:off x="6494994" y="1203163"/>
            <a:ext cx="2283581" cy="17126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 description available.">
            <a:extLst>
              <a:ext uri="{FF2B5EF4-FFF2-40B4-BE49-F238E27FC236}">
                <a16:creationId xmlns:a16="http://schemas.microsoft.com/office/drawing/2014/main" id="{B8400540-E64D-4846-AE1F-9D85F907C5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77246" y1="38281" x2="77246" y2="38281"/>
                        <a14:foregroundMark x1="78369" y1="37826" x2="43213" y2="43164"/>
                        <a14:foregroundMark x1="80566" y1="52930" x2="80957" y2="43294"/>
                        <a14:foregroundMark x1="80957" y1="43294" x2="79297" y2="51237"/>
                        <a14:foregroundMark x1="54102" y1="57161" x2="54102" y2="57161"/>
                        <a14:foregroundMark x1="80859" y1="52083" x2="80859" y2="52083"/>
                        <a14:foregroundMark x1="81055" y1="50846" x2="81250" y2="53190"/>
                        <a14:foregroundMark x1="81152" y1="54232" x2="81152" y2="54232"/>
                        <a14:foregroundMark x1="42285" y1="25000" x2="43018" y2="37305"/>
                        <a14:foregroundMark x1="42627" y1="24479" x2="42627" y2="24479"/>
                        <a14:foregroundMark x1="42822" y1="24349" x2="42822" y2="24349"/>
                        <a14:backgroundMark x1="33008" y1="38151" x2="20264" y2="38542"/>
                        <a14:backgroundMark x1="36963" y1="38281" x2="36963" y2="38281"/>
                        <a14:backgroundMark x1="66016" y1="36068" x2="61279" y2="34049"/>
                        <a14:backgroundMark x1="66504" y1="35807" x2="66504" y2="35807"/>
                        <a14:backgroundMark x1="66699" y1="35807" x2="66699" y2="35807"/>
                        <a14:backgroundMark x1="62109" y1="35286" x2="62109" y2="35286"/>
                        <a14:backgroundMark x1="78174" y1="33464" x2="82373" y2="41341"/>
                        <a14:backgroundMark x1="82373" y1="41341" x2="80566" y2="32292"/>
                        <a14:backgroundMark x1="80566" y1="32292" x2="79443" y2="32292"/>
                        <a14:backgroundMark x1="30127" y1="71745" x2="30127" y2="71745"/>
                        <a14:backgroundMark x1="37793" y1="64518" x2="72363" y2="55208"/>
                        <a14:backgroundMark x1="72363" y1="55208" x2="86182" y2="60547"/>
                        <a14:backgroundMark x1="86182" y1="60547" x2="90674" y2="68359"/>
                        <a14:backgroundMark x1="90674" y1="68359" x2="89355" y2="78516"/>
                        <a14:backgroundMark x1="89355" y1="78516" x2="72510" y2="86849"/>
                        <a14:backgroundMark x1="72510" y1="86849" x2="34033" y2="92513"/>
                        <a14:backgroundMark x1="34033" y1="92513" x2="35059" y2="82878"/>
                        <a14:backgroundMark x1="35059" y1="82878" x2="38330" y2="74609"/>
                        <a14:backgroundMark x1="38330" y1="74609" x2="37793" y2="65495"/>
                        <a14:backgroundMark x1="33984" y1="38542" x2="33984" y2="38542"/>
                        <a14:backgroundMark x1="38232" y1="38802" x2="38232" y2="38802"/>
                        <a14:backgroundMark x1="62500" y1="35677" x2="62500" y2="35677"/>
                        <a14:backgroundMark x1="33008" y1="77604" x2="35254" y2="78190"/>
                      </a14:backgroundRemoval>
                    </a14:imgEffect>
                  </a14:imgLayer>
                </a14:imgProps>
              </a:ext>
              <a:ext uri="{28A0092B-C50C-407E-A947-70E740481C1C}">
                <a14:useLocalDpi xmlns:a14="http://schemas.microsoft.com/office/drawing/2010/main" val="0"/>
              </a:ext>
            </a:extLst>
          </a:blip>
          <a:srcRect/>
          <a:stretch>
            <a:fillRect/>
          </a:stretch>
        </p:blipFill>
        <p:spPr bwMode="auto">
          <a:xfrm>
            <a:off x="379178" y="3222265"/>
            <a:ext cx="2769732" cy="2077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77D9DA-6D7D-BB90-4B28-E4AD21BD4D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03" b="94803" l="18006" r="81362">
                        <a14:foregroundMark x1="21391" y1="36184" x2="21391" y2="36184"/>
                        <a14:foregroundMark x1="18713" y1="35263" x2="18713" y2="35263"/>
                        <a14:foregroundMark x1="18452" y1="40000" x2="18452" y2="40000"/>
                        <a14:foregroundMark x1="18006" y1="40000" x2="18006" y2="40000"/>
                        <a14:foregroundMark x1="19680" y1="42632" x2="19680" y2="42632"/>
                        <a14:foregroundMark x1="18118" y1="42303" x2="18118" y2="42303"/>
                        <a14:foregroundMark x1="20536" y1="43553" x2="20536" y2="43553"/>
                        <a14:foregroundMark x1="21131" y1="45197" x2="21131" y2="45197"/>
                        <a14:foregroundMark x1="26228" y1="51053" x2="26228" y2="51053"/>
                        <a14:foregroundMark x1="28423" y1="49803" x2="28423" y2="49803"/>
                        <a14:foregroundMark x1="31696" y1="56842" x2="31696" y2="56842"/>
                        <a14:foregroundMark x1="32031" y1="59737" x2="32031" y2="59737"/>
                        <a14:foregroundMark x1="58185" y1="90789" x2="58185" y2="90789"/>
                        <a14:foregroundMark x1="60528" y1="94934" x2="60528" y2="94934"/>
                        <a14:foregroundMark x1="61124" y1="94671" x2="61124" y2="94671"/>
                        <a14:foregroundMark x1="36793" y1="4934" x2="36793" y2="4934"/>
                        <a14:foregroundMark x1="63281" y1="49803" x2="63281" y2="49803"/>
                        <a14:foregroundMark x1="66295" y1="52895" x2="66295" y2="52895"/>
                        <a14:foregroundMark x1="67783" y1="53750" x2="67783" y2="53750"/>
                        <a14:foregroundMark x1="70722" y1="56513" x2="70722" y2="56513"/>
                        <a14:foregroundMark x1="81101" y1="66316" x2="81101" y2="66316"/>
                        <a14:foregroundMark x1="78497" y1="42763" x2="78497" y2="42763"/>
                        <a14:foregroundMark x1="79911" y1="43355" x2="79911" y2="43355"/>
                        <a14:foregroundMark x1="73996" y1="39211" x2="79390" y2="43355"/>
                        <a14:foregroundMark x1="72359" y1="38487" x2="75409" y2="41053"/>
                        <a14:foregroundMark x1="69866" y1="55132" x2="81362" y2="65855"/>
                        <a14:backgroundMark x1="30134" y1="49013" x2="30134" y2="49013"/>
                        <a14:backgroundMark x1="63542" y1="35395" x2="63542" y2="35395"/>
                        <a14:backgroundMark x1="63207" y1="34474" x2="63207" y2="34474"/>
                        <a14:backgroundMark x1="28832" y1="47829" x2="31771" y2="50855"/>
                        <a14:backgroundMark x1="71243" y1="59737" x2="80171" y2="68618"/>
                        <a14:backgroundMark x1="68229" y1="56711" x2="80171" y2="67368"/>
                        <a14:backgroundMark x1="63728" y1="35395" x2="63281" y2="33553"/>
                      </a14:backgroundRemoval>
                    </a14:imgEffect>
                  </a14:imgLayer>
                </a14:imgProps>
              </a:ext>
            </a:extLst>
          </a:blip>
          <a:srcRect l="16640" r="14958" b="2452"/>
          <a:stretch/>
        </p:blipFill>
        <p:spPr>
          <a:xfrm>
            <a:off x="311700" y="1140591"/>
            <a:ext cx="2742259" cy="2211421"/>
          </a:xfrm>
          <a:prstGeom prst="rect">
            <a:avLst/>
          </a:prstGeom>
        </p:spPr>
      </p:pic>
      <p:pic>
        <p:nvPicPr>
          <p:cNvPr id="7" name="Picture 6">
            <a:extLst>
              <a:ext uri="{FF2B5EF4-FFF2-40B4-BE49-F238E27FC236}">
                <a16:creationId xmlns:a16="http://schemas.microsoft.com/office/drawing/2014/main" id="{18DB77AB-634C-55F1-3DD2-9F26ABC7045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61" b="92243" l="3795" r="96429">
                        <a14:foregroundMark x1="90625" y1="45363" x2="90625" y2="45363"/>
                        <a14:foregroundMark x1="94308" y1="33221" x2="90290" y2="45531"/>
                        <a14:foregroundMark x1="90290" y1="45531" x2="91406" y2="56492"/>
                        <a14:foregroundMark x1="91406" y1="56492" x2="97210" y2="46374"/>
                        <a14:foregroundMark x1="97210" y1="46374" x2="96429" y2="34064"/>
                        <a14:foregroundMark x1="96429" y1="34064" x2="93080" y2="33727"/>
                        <a14:foregroundMark x1="93973" y1="29680" x2="96429" y2="32209"/>
                        <a14:foregroundMark x1="96540" y1="31029" x2="94420" y2="30523"/>
                        <a14:foregroundMark x1="34375" y1="90894" x2="13504" y2="88870"/>
                        <a14:foregroundMark x1="13504" y1="88870" x2="5357" y2="69309"/>
                        <a14:foregroundMark x1="5357" y1="69309" x2="3906" y2="58347"/>
                        <a14:foregroundMark x1="11165" y1="39910" x2="11607" y2="38786"/>
                        <a14:foregroundMark x1="39621" y1="86678" x2="46205" y2="95110"/>
                        <a14:foregroundMark x1="46205" y1="95110" x2="53348" y2="92411"/>
                        <a14:foregroundMark x1="53348" y1="92411" x2="57589" y2="82125"/>
                        <a14:foregroundMark x1="57589" y1="82125" x2="59710" y2="67285"/>
                        <a14:foregroundMark x1="59710" y1="67285" x2="54464" y2="59191"/>
                        <a14:foregroundMark x1="54464" y1="59191" x2="54353" y2="59191"/>
                        <a14:foregroundMark x1="58036" y1="7589" x2="51339" y2="5059"/>
                        <a14:foregroundMark x1="51339" y1="5059" x2="47545" y2="11298"/>
                        <a14:foregroundMark x1="78683" y1="25295" x2="74665" y2="22091"/>
                        <a14:foregroundMark x1="80022" y1="24789" x2="76004" y2="22428"/>
                        <a14:foregroundMark x1="94978" y1="41315" x2="90848" y2="46037"/>
                        <a14:foregroundMark x1="33594" y1="12310" x2="35714" y2="2361"/>
                        <a14:foregroundMark x1="35714" y1="2361" x2="40402" y2="9444"/>
                        <a14:foregroundMark x1="40402" y1="9444" x2="40960" y2="14165"/>
                        <a14:foregroundMark x1="24665" y1="20911" x2="16964" y2="17538"/>
                        <a14:foregroundMark x1="16964" y1="17538" x2="11161" y2="25970"/>
                        <a14:foregroundMark x1="11161" y1="25970" x2="11830" y2="38786"/>
                        <a14:foregroundMark x1="11830" y1="38786" x2="13170" y2="40304"/>
                        <a14:foregroundMark x1="18415" y1="42664" x2="33036" y2="22091"/>
                        <a14:foregroundMark x1="33036" y1="22091" x2="41183" y2="15683"/>
                        <a14:foregroundMark x1="41183" y1="15683" x2="47991" y2="21417"/>
                        <a14:foregroundMark x1="47991" y1="21417" x2="62054" y2="14840"/>
                        <a14:foregroundMark x1="62054" y1="14840" x2="83482" y2="31872"/>
                        <a14:foregroundMark x1="83482" y1="31872" x2="89955" y2="33052"/>
                        <a14:foregroundMark x1="89955" y1="33052" x2="87612" y2="49073"/>
                        <a14:foregroundMark x1="87612" y1="49073" x2="57366" y2="63744"/>
                        <a14:foregroundMark x1="57366" y1="63744" x2="48214" y2="54806"/>
                        <a14:foregroundMark x1="48214" y1="54806" x2="24888" y2="55987"/>
                        <a14:foregroundMark x1="24888" y1="55987" x2="18080" y2="47723"/>
                        <a14:foregroundMark x1="18080" y1="47723" x2="18750" y2="39460"/>
                        <a14:foregroundMark x1="55246" y1="42664" x2="71987" y2="30860"/>
                        <a14:foregroundMark x1="32478" y1="35750" x2="39955" y2="23272"/>
                        <a14:backgroundMark x1="17054" y1="15448" x2="18192" y2="14671"/>
                        <a14:backgroundMark x1="15896" y1="16238" x2="16382" y2="15906"/>
                        <a14:backgroundMark x1="11272" y1="19393" x2="14476" y2="17207"/>
                        <a14:backgroundMark x1="18192" y1="14671" x2="24777" y2="16189"/>
                        <a14:backgroundMark x1="24777" y1="16189" x2="24665" y2="16189"/>
                        <a14:backgroundMark x1="58036" y1="4216" x2="82478" y2="24115"/>
                        <a14:backgroundMark x1="82478" y1="24115" x2="91964" y2="23440"/>
                        <a14:backgroundMark x1="91964" y1="23440" x2="94866" y2="21417"/>
                        <a14:backgroundMark x1="97098" y1="81450" x2="65179" y2="86003"/>
                        <a14:backgroundMark x1="69420" y1="77572" x2="86161" y2="71332"/>
                        <a14:backgroundMark x1="61719" y1="84654" x2="64732" y2="75548"/>
                        <a14:backgroundMark x1="64732" y1="75548" x2="79018" y2="59022"/>
                        <a14:backgroundMark x1="79018" y1="59022" x2="87835" y2="58179"/>
                        <a14:backgroundMark x1="87835" y1="58179" x2="92746" y2="59359"/>
                        <a14:backgroundMark x1="62277" y1="77909" x2="74330" y2="61383"/>
                        <a14:backgroundMark x1="74330" y1="61383" x2="80469" y2="55481"/>
                        <a14:backgroundMark x1="80469" y1="55481" x2="87500" y2="57167"/>
                        <a14:backgroundMark x1="87500" y1="57167" x2="87723" y2="57336"/>
                        <a14:backgroundMark x1="67076" y1="67791" x2="64397" y2="68971"/>
                        <a14:backgroundMark x1="72656" y1="60540" x2="74554" y2="59191"/>
                        <a14:backgroundMark x1="83259" y1="54975" x2="82305" y2="54466"/>
                        <a14:backgroundMark x1="83929" y1="55481" x2="82835" y2="54209"/>
                        <a14:backgroundMark x1="36607" y1="10793" x2="35938" y2="7757"/>
                        <a14:backgroundMark x1="40737" y1="5228" x2="43080" y2="5565"/>
                        <a14:backgroundMark x1="46317" y1="8938" x2="45424" y2="8263"/>
                        <a14:backgroundMark x1="9821" y1="38954" x2="3460" y2="57841"/>
                      </a14:backgroundRemoval>
                    </a14:imgEffect>
                  </a14:imgLayer>
                </a14:imgProps>
              </a:ext>
            </a:extLst>
          </a:blip>
          <a:stretch>
            <a:fillRect/>
          </a:stretch>
        </p:blipFill>
        <p:spPr>
          <a:xfrm>
            <a:off x="3586226" y="1283838"/>
            <a:ext cx="2238598" cy="1481572"/>
          </a:xfrm>
          <a:prstGeom prst="rect">
            <a:avLst/>
          </a:prstGeom>
        </p:spPr>
      </p:pic>
    </p:spTree>
    <p:extLst>
      <p:ext uri="{BB962C8B-B14F-4D97-AF65-F5344CB8AC3E}">
        <p14:creationId xmlns:p14="http://schemas.microsoft.com/office/powerpoint/2010/main" val="59146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DBC8-4ABB-4C91-AD77-A85F287D86F4}"/>
              </a:ext>
            </a:extLst>
          </p:cNvPr>
          <p:cNvSpPr>
            <a:spLocks noGrp="1"/>
          </p:cNvSpPr>
          <p:nvPr>
            <p:ph type="title"/>
          </p:nvPr>
        </p:nvSpPr>
        <p:spPr/>
        <p:txBody>
          <a:bodyPr/>
          <a:lstStyle/>
          <a:p>
            <a:r>
              <a:rPr lang="en-US" dirty="0"/>
              <a:t>Key Factors</a:t>
            </a:r>
          </a:p>
        </p:txBody>
      </p:sp>
      <p:sp>
        <p:nvSpPr>
          <p:cNvPr id="3" name="Text Placeholder 2">
            <a:extLst>
              <a:ext uri="{FF2B5EF4-FFF2-40B4-BE49-F238E27FC236}">
                <a16:creationId xmlns:a16="http://schemas.microsoft.com/office/drawing/2014/main" id="{DFF2DBB1-4F90-4FB4-9861-E6ECF3336CC7}"/>
              </a:ext>
            </a:extLst>
          </p:cNvPr>
          <p:cNvSpPr>
            <a:spLocks noGrp="1"/>
          </p:cNvSpPr>
          <p:nvPr>
            <p:ph type="body" idx="1"/>
          </p:nvPr>
        </p:nvSpPr>
        <p:spPr/>
        <p:txBody>
          <a:bodyPr/>
          <a:lstStyle/>
          <a:p>
            <a:pPr>
              <a:buFont typeface="Arial" panose="020B0604020202020204" pitchFamily="34" charset="0"/>
              <a:buChar char="•"/>
            </a:pPr>
            <a:r>
              <a:rPr lang="en-US" dirty="0"/>
              <a:t>Build a Bot That</a:t>
            </a:r>
          </a:p>
          <a:p>
            <a:pPr marL="640080" lvl="1" indent="-182880">
              <a:lnSpc>
                <a:spcPct val="100000"/>
              </a:lnSpc>
              <a:spcBef>
                <a:spcPts val="0"/>
              </a:spcBef>
              <a:buFont typeface="Arial" panose="020B0604020202020204" pitchFamily="34" charset="0"/>
              <a:buChar char="•"/>
            </a:pPr>
            <a:r>
              <a:rPr lang="en-US" dirty="0"/>
              <a:t>Puts On a Good Fight</a:t>
            </a:r>
          </a:p>
          <a:p>
            <a:pPr marL="640080" lvl="1" indent="-182880">
              <a:lnSpc>
                <a:spcPct val="100000"/>
              </a:lnSpc>
              <a:spcBef>
                <a:spcPts val="0"/>
              </a:spcBef>
              <a:buFont typeface="Arial" panose="020B0604020202020204" pitchFamily="34" charset="0"/>
              <a:buChar char="•"/>
            </a:pPr>
            <a:r>
              <a:rPr lang="en-US" dirty="0"/>
              <a:t>Looks Great</a:t>
            </a:r>
          </a:p>
          <a:p>
            <a:pPr marL="640080" lvl="1" indent="-182880">
              <a:lnSpc>
                <a:spcPct val="100000"/>
              </a:lnSpc>
              <a:spcBef>
                <a:spcPts val="0"/>
              </a:spcBef>
              <a:buFont typeface="Arial" panose="020B0604020202020204" pitchFamily="34" charset="0"/>
              <a:buChar char="•"/>
            </a:pPr>
            <a:r>
              <a:rPr lang="en-US" dirty="0"/>
              <a:t>Is Original</a:t>
            </a:r>
          </a:p>
          <a:p>
            <a:pPr>
              <a:buFont typeface="Arial" panose="020B0604020202020204" pitchFamily="34" charset="0"/>
              <a:buChar char="•"/>
            </a:pPr>
            <a:r>
              <a:rPr lang="en-US" dirty="0"/>
              <a:t>Build a Team</a:t>
            </a:r>
          </a:p>
          <a:p>
            <a:pPr>
              <a:buFont typeface="Arial" panose="020B0604020202020204" pitchFamily="34" charset="0"/>
              <a:buChar char="•"/>
            </a:pPr>
            <a:r>
              <a:rPr lang="en-US" dirty="0"/>
              <a:t>Prove it</a:t>
            </a:r>
          </a:p>
          <a:p>
            <a:pPr>
              <a:buFont typeface="Arial" panose="020B0604020202020204" pitchFamily="34" charset="0"/>
              <a:buChar char="•"/>
            </a:pPr>
            <a:r>
              <a:rPr lang="en-US" dirty="0"/>
              <a:t>Register</a:t>
            </a:r>
          </a:p>
        </p:txBody>
      </p:sp>
      <p:sp>
        <p:nvSpPr>
          <p:cNvPr id="4" name="Text Placeholder 3">
            <a:extLst>
              <a:ext uri="{FF2B5EF4-FFF2-40B4-BE49-F238E27FC236}">
                <a16:creationId xmlns:a16="http://schemas.microsoft.com/office/drawing/2014/main" id="{F5CBE337-3C9C-4D6F-BFA3-ADCEF80816AC}"/>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54475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Puts On a Good Fight</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FADF756D-4E6C-BD44-E602-EDFEFDD9A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0" y="1497680"/>
            <a:ext cx="2677934" cy="1785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A083B6-CC41-7DAF-ECF2-E73B2B2A8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630" y="1497680"/>
            <a:ext cx="2677935" cy="1785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3AAC923-F960-3372-7A49-C3C517603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0" y="3282968"/>
            <a:ext cx="2677934" cy="1785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80AC8B5-A044-2EF2-ED42-D1659F9C3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634" y="3282968"/>
            <a:ext cx="2677934" cy="178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28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Creates Classic Moments</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2050" name="Picture 2" descr="No photo description available.">
            <a:extLst>
              <a:ext uri="{FF2B5EF4-FFF2-40B4-BE49-F238E27FC236}">
                <a16:creationId xmlns:a16="http://schemas.microsoft.com/office/drawing/2014/main" id="{6D4F647E-860A-3ABC-A13C-2D9D24B2B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1" y="1472117"/>
            <a:ext cx="3365355" cy="24713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1 person">
            <a:extLst>
              <a:ext uri="{FF2B5EF4-FFF2-40B4-BE49-F238E27FC236}">
                <a16:creationId xmlns:a16="http://schemas.microsoft.com/office/drawing/2014/main" id="{46C3DC95-39CB-DCEE-E61A-D627081DB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056" y="1472116"/>
            <a:ext cx="3707078" cy="247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5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Can Survive a Full </a:t>
            </a:r>
            <a:r>
              <a:rPr lang="en-US" dirty="0" err="1"/>
              <a:t>BattleBots</a:t>
            </a:r>
            <a:r>
              <a:rPr lang="en-US" dirty="0"/>
              <a:t> Tournament</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3074" name="Picture 2" descr="No photo description available.">
            <a:extLst>
              <a:ext uri="{FF2B5EF4-FFF2-40B4-BE49-F238E27FC236}">
                <a16:creationId xmlns:a16="http://schemas.microsoft.com/office/drawing/2014/main" id="{5ABC6FDC-8F00-FC3A-B886-01A0AB540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0" y="1459148"/>
            <a:ext cx="3618274" cy="24121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552B88EA-2292-298C-0605-5864D3635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974" y="1459148"/>
            <a:ext cx="3619018" cy="241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4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1CD031-0D50-9594-3020-37003783DBF5}"/>
              </a:ext>
            </a:extLst>
          </p:cNvPr>
          <p:cNvSpPr/>
          <p:nvPr/>
        </p:nvSpPr>
        <p:spPr>
          <a:xfrm>
            <a:off x="311700" y="1472119"/>
            <a:ext cx="5624839" cy="350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Isn’t a Silver Box</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pic>
        <p:nvPicPr>
          <p:cNvPr id="5" name="Picture 4">
            <a:extLst>
              <a:ext uri="{FF2B5EF4-FFF2-40B4-BE49-F238E27FC236}">
                <a16:creationId xmlns:a16="http://schemas.microsoft.com/office/drawing/2014/main" id="{F413EFF5-CFCA-5C47-85DC-153383F4CADC}"/>
              </a:ext>
            </a:extLst>
          </p:cNvPr>
          <p:cNvPicPr>
            <a:picLocks noChangeAspect="1"/>
          </p:cNvPicPr>
          <p:nvPr/>
        </p:nvPicPr>
        <p:blipFill>
          <a:blip r:embed="rId2"/>
          <a:stretch>
            <a:fillRect/>
          </a:stretch>
        </p:blipFill>
        <p:spPr>
          <a:xfrm>
            <a:off x="311700" y="1472119"/>
            <a:ext cx="2591128" cy="1647217"/>
          </a:xfrm>
          <a:prstGeom prst="rect">
            <a:avLst/>
          </a:prstGeom>
        </p:spPr>
      </p:pic>
      <p:pic>
        <p:nvPicPr>
          <p:cNvPr id="8" name="Picture 7">
            <a:extLst>
              <a:ext uri="{FF2B5EF4-FFF2-40B4-BE49-F238E27FC236}">
                <a16:creationId xmlns:a16="http://schemas.microsoft.com/office/drawing/2014/main" id="{149987D1-2718-88B8-BEC7-D0D73C6D6D4A}"/>
              </a:ext>
            </a:extLst>
          </p:cNvPr>
          <p:cNvPicPr>
            <a:picLocks noChangeAspect="1"/>
          </p:cNvPicPr>
          <p:nvPr/>
        </p:nvPicPr>
        <p:blipFill>
          <a:blip r:embed="rId3"/>
          <a:stretch>
            <a:fillRect/>
          </a:stretch>
        </p:blipFill>
        <p:spPr>
          <a:xfrm>
            <a:off x="3635345" y="1472119"/>
            <a:ext cx="2301194" cy="1682385"/>
          </a:xfrm>
          <a:prstGeom prst="rect">
            <a:avLst/>
          </a:prstGeom>
        </p:spPr>
      </p:pic>
      <p:pic>
        <p:nvPicPr>
          <p:cNvPr id="10" name="Picture 9">
            <a:extLst>
              <a:ext uri="{FF2B5EF4-FFF2-40B4-BE49-F238E27FC236}">
                <a16:creationId xmlns:a16="http://schemas.microsoft.com/office/drawing/2014/main" id="{4684DBBF-311F-8880-374F-6A33AE6C4D4E}"/>
              </a:ext>
            </a:extLst>
          </p:cNvPr>
          <p:cNvPicPr>
            <a:picLocks noChangeAspect="1"/>
          </p:cNvPicPr>
          <p:nvPr/>
        </p:nvPicPr>
        <p:blipFill>
          <a:blip r:embed="rId4"/>
          <a:stretch>
            <a:fillRect/>
          </a:stretch>
        </p:blipFill>
        <p:spPr>
          <a:xfrm>
            <a:off x="311700" y="3605718"/>
            <a:ext cx="1988316" cy="1372963"/>
          </a:xfrm>
          <a:prstGeom prst="rect">
            <a:avLst/>
          </a:prstGeom>
        </p:spPr>
      </p:pic>
      <p:pic>
        <p:nvPicPr>
          <p:cNvPr id="12" name="Picture 11">
            <a:extLst>
              <a:ext uri="{FF2B5EF4-FFF2-40B4-BE49-F238E27FC236}">
                <a16:creationId xmlns:a16="http://schemas.microsoft.com/office/drawing/2014/main" id="{E80F8729-B12D-0DF7-5D0A-5F5B62D806E7}"/>
              </a:ext>
            </a:extLst>
          </p:cNvPr>
          <p:cNvPicPr>
            <a:picLocks noChangeAspect="1"/>
          </p:cNvPicPr>
          <p:nvPr/>
        </p:nvPicPr>
        <p:blipFill>
          <a:blip r:embed="rId5"/>
          <a:stretch>
            <a:fillRect/>
          </a:stretch>
        </p:blipFill>
        <p:spPr>
          <a:xfrm>
            <a:off x="4209392" y="3384776"/>
            <a:ext cx="1727147" cy="1594840"/>
          </a:xfrm>
          <a:prstGeom prst="rect">
            <a:avLst/>
          </a:prstGeom>
        </p:spPr>
      </p:pic>
      <p:pic>
        <p:nvPicPr>
          <p:cNvPr id="7170" name="Picture 2">
            <a:extLst>
              <a:ext uri="{FF2B5EF4-FFF2-40B4-BE49-F238E27FC236}">
                <a16:creationId xmlns:a16="http://schemas.microsoft.com/office/drawing/2014/main" id="{211B64A1-4080-C734-5A0D-A35E3614B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808" y="3685177"/>
            <a:ext cx="1938584" cy="129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091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Looks Great</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4098" name="Picture 2">
            <a:extLst>
              <a:ext uri="{FF2B5EF4-FFF2-40B4-BE49-F238E27FC236}">
                <a16:creationId xmlns:a16="http://schemas.microsoft.com/office/drawing/2014/main" id="{FE7767C7-C58E-2BA7-6DDF-7DC7CF652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9" y="1459148"/>
            <a:ext cx="2723749" cy="18158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E908DC0-3091-8231-30B3-3F56A62B7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449" y="1459148"/>
            <a:ext cx="2723750" cy="18158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278954B-2898-3923-9445-96DBE185F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99" y="3275290"/>
            <a:ext cx="2723750" cy="18158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8CE57D8-3C6A-8B89-6ACC-2DEDA5504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447" y="3274980"/>
            <a:ext cx="2723750" cy="181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4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7E7D-5740-4D6B-9BC2-0D274B0A12CB}"/>
              </a:ext>
            </a:extLst>
          </p:cNvPr>
          <p:cNvSpPr>
            <a:spLocks noGrp="1"/>
          </p:cNvSpPr>
          <p:nvPr>
            <p:ph type="title"/>
          </p:nvPr>
        </p:nvSpPr>
        <p:spPr/>
        <p:txBody>
          <a:bodyPr/>
          <a:lstStyle/>
          <a:p>
            <a:r>
              <a:rPr lang="en-US" dirty="0"/>
              <a:t>Build a Bot That…</a:t>
            </a:r>
          </a:p>
        </p:txBody>
      </p:sp>
      <p:sp>
        <p:nvSpPr>
          <p:cNvPr id="3" name="Text Placeholder 2">
            <a:extLst>
              <a:ext uri="{FF2B5EF4-FFF2-40B4-BE49-F238E27FC236}">
                <a16:creationId xmlns:a16="http://schemas.microsoft.com/office/drawing/2014/main" id="{A43D9A41-E63A-49B4-AD43-D83F9CB3711D}"/>
              </a:ext>
            </a:extLst>
          </p:cNvPr>
          <p:cNvSpPr>
            <a:spLocks noGrp="1"/>
          </p:cNvSpPr>
          <p:nvPr>
            <p:ph type="body" idx="1"/>
          </p:nvPr>
        </p:nvSpPr>
        <p:spPr/>
        <p:txBody>
          <a:bodyPr/>
          <a:lstStyle/>
          <a:p>
            <a:pPr>
              <a:buFont typeface="Arial" panose="020B0604020202020204" pitchFamily="34" charset="0"/>
              <a:buChar char="•"/>
            </a:pPr>
            <a:r>
              <a:rPr lang="en-US" dirty="0"/>
              <a:t>Has An Interesting Shape</a:t>
            </a:r>
          </a:p>
          <a:p>
            <a:pPr marL="640080" lvl="1" indent="-182880">
              <a:lnSpc>
                <a:spcPct val="100000"/>
              </a:lnSpc>
              <a:spcBef>
                <a:spcPts val="0"/>
              </a:spcBef>
              <a:buFont typeface="Arial" panose="020B0604020202020204" pitchFamily="34" charset="0"/>
              <a:buChar char="•"/>
            </a:pPr>
            <a:r>
              <a:rPr lang="en-US" dirty="0"/>
              <a:t>text</a:t>
            </a:r>
            <a:endParaRPr lang="en-US" dirty="0">
              <a:solidFill>
                <a:srgbClr val="A8C813"/>
              </a:solidFill>
            </a:endParaRPr>
          </a:p>
          <a:p>
            <a:pPr marL="640080" lvl="1" indent="-182880">
              <a:lnSpc>
                <a:spcPct val="100000"/>
              </a:lnSpc>
              <a:spcBef>
                <a:spcPts val="0"/>
              </a:spcBef>
              <a:buFont typeface="Arial" panose="020B0604020202020204" pitchFamily="34" charset="0"/>
              <a:buChar char="•"/>
            </a:pPr>
            <a:endParaRPr lang="en-US" dirty="0">
              <a:solidFill>
                <a:srgbClr val="A8C813"/>
              </a:solidFill>
            </a:endParaRPr>
          </a:p>
        </p:txBody>
      </p:sp>
      <p:sp>
        <p:nvSpPr>
          <p:cNvPr id="6" name="Text Placeholder 5">
            <a:extLst>
              <a:ext uri="{FF2B5EF4-FFF2-40B4-BE49-F238E27FC236}">
                <a16:creationId xmlns:a16="http://schemas.microsoft.com/office/drawing/2014/main" id="{B5AA4CAA-CDBB-634E-34A2-0B95A01225CA}"/>
              </a:ext>
            </a:extLst>
          </p:cNvPr>
          <p:cNvSpPr>
            <a:spLocks noGrp="1"/>
          </p:cNvSpPr>
          <p:nvPr>
            <p:ph type="body" idx="2"/>
          </p:nvPr>
        </p:nvSpPr>
        <p:spPr/>
        <p:txBody>
          <a:bodyPr/>
          <a:lstStyle/>
          <a:p>
            <a:pPr>
              <a:buFont typeface="Arial" panose="020B0604020202020204" pitchFamily="34" charset="0"/>
              <a:buChar char="•"/>
            </a:pPr>
            <a:endParaRPr lang="en-US" dirty="0"/>
          </a:p>
        </p:txBody>
      </p:sp>
      <p:pic>
        <p:nvPicPr>
          <p:cNvPr id="5122" name="Picture 2">
            <a:extLst>
              <a:ext uri="{FF2B5EF4-FFF2-40B4-BE49-F238E27FC236}">
                <a16:creationId xmlns:a16="http://schemas.microsoft.com/office/drawing/2014/main" id="{5F2734AC-F669-AE1C-9A14-17C05122D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449" y="1459149"/>
            <a:ext cx="2723748" cy="18158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87B5318-A92B-AB3E-46F9-4D170DDA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1" y="1459150"/>
            <a:ext cx="2723748" cy="18158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450B883-C295-BEDB-BBBC-E1C2155BA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449" y="3274982"/>
            <a:ext cx="2723748" cy="18158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82161CB9-E4B6-51B5-639F-52CEF4C34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698" y="3274981"/>
            <a:ext cx="2723750" cy="181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960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arChaosSlides" id="{6A9EA51C-A05B-40E4-9B6D-D203E27A0A80}" vid="{AC68072D-C8F4-4EFF-BA4E-59DA7BE56F3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15730</TotalTime>
  <Words>665</Words>
  <Application>Microsoft Office PowerPoint</Application>
  <PresentationFormat>On-screen Show (16:9)</PresentationFormat>
  <Paragraphs>95</Paragraphs>
  <Slides>20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Roboto</vt:lpstr>
      <vt:lpstr>Simple Light</vt:lpstr>
      <vt:lpstr>How To Get On BattleBots</vt:lpstr>
      <vt:lpstr>Who Am I?</vt:lpstr>
      <vt:lpstr>Key Factors</vt:lpstr>
      <vt:lpstr>Build a Bot That…</vt:lpstr>
      <vt:lpstr>Build a Bot That…</vt:lpstr>
      <vt:lpstr>Build a Bot That…</vt:lpstr>
      <vt:lpstr>Build a bot that…</vt:lpstr>
      <vt:lpstr>Build a Bot That…</vt:lpstr>
      <vt:lpstr>Build a Bot That…</vt:lpstr>
      <vt:lpstr>Build a Bot That…</vt:lpstr>
      <vt:lpstr>Build a Bot That…</vt:lpstr>
      <vt:lpstr>Build a Team…</vt:lpstr>
      <vt:lpstr>Build a Team…</vt:lpstr>
      <vt:lpstr>Build a Team…</vt:lpstr>
      <vt:lpstr>Build a Team…</vt:lpstr>
      <vt:lpstr>Build a Team…</vt:lpstr>
      <vt:lpstr>Prove It</vt:lpstr>
      <vt:lpstr>Important Disclaimer</vt:lpstr>
      <vt:lpstr>Additional Insight</vt:lpstr>
      <vt:lpstr>Open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Inventory Optimization Model for Near Chaos Research</dc:title>
  <dc:creator>Mike</dc:creator>
  <cp:lastModifiedBy>Michael Jeffries</cp:lastModifiedBy>
  <cp:revision>81</cp:revision>
  <dcterms:modified xsi:type="dcterms:W3CDTF">2022-08-08T02:37:09Z</dcterms:modified>
</cp:coreProperties>
</file>